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95" r:id="rId5"/>
    <p:sldId id="420" r:id="rId6"/>
    <p:sldId id="421" r:id="rId7"/>
    <p:sldId id="452" r:id="rId8"/>
    <p:sldId id="466" r:id="rId9"/>
    <p:sldId id="467" r:id="rId10"/>
    <p:sldId id="422" r:id="rId11"/>
    <p:sldId id="426" r:id="rId12"/>
    <p:sldId id="424" r:id="rId13"/>
    <p:sldId id="423" r:id="rId14"/>
    <p:sldId id="425" r:id="rId15"/>
    <p:sldId id="381" r:id="rId16"/>
    <p:sldId id="391" r:id="rId17"/>
    <p:sldId id="387" r:id="rId18"/>
    <p:sldId id="388" r:id="rId19"/>
    <p:sldId id="389" r:id="rId20"/>
    <p:sldId id="382" r:id="rId21"/>
    <p:sldId id="384" r:id="rId22"/>
    <p:sldId id="453" r:id="rId23"/>
    <p:sldId id="398" r:id="rId24"/>
    <p:sldId id="386" r:id="rId25"/>
    <p:sldId id="390" r:id="rId26"/>
    <p:sldId id="383" r:id="rId27"/>
    <p:sldId id="385" r:id="rId28"/>
    <p:sldId id="456" r:id="rId29"/>
    <p:sldId id="455" r:id="rId30"/>
    <p:sldId id="457" r:id="rId31"/>
    <p:sldId id="465" r:id="rId32"/>
    <p:sldId id="431" r:id="rId33"/>
    <p:sldId id="432" r:id="rId34"/>
    <p:sldId id="458" r:id="rId35"/>
    <p:sldId id="433" r:id="rId36"/>
    <p:sldId id="462" r:id="rId37"/>
    <p:sldId id="463" r:id="rId38"/>
    <p:sldId id="459" r:id="rId39"/>
    <p:sldId id="460" r:id="rId40"/>
    <p:sldId id="461" r:id="rId41"/>
    <p:sldId id="318" r:id="rId42"/>
    <p:sldId id="319" r:id="rId43"/>
    <p:sldId id="468" r:id="rId44"/>
    <p:sldId id="469" r:id="rId45"/>
    <p:sldId id="470" r:id="rId46"/>
    <p:sldId id="471" r:id="rId47"/>
    <p:sldId id="472" r:id="rId48"/>
    <p:sldId id="477" r:id="rId49"/>
    <p:sldId id="473" r:id="rId50"/>
    <p:sldId id="474" r:id="rId51"/>
    <p:sldId id="475" r:id="rId52"/>
    <p:sldId id="476" r:id="rId53"/>
    <p:sldId id="478" r:id="rId54"/>
    <p:sldId id="296" r:id="rId55"/>
    <p:sldId id="266" r:id="rId56"/>
    <p:sldId id="259" r:id="rId57"/>
    <p:sldId id="260" r:id="rId58"/>
    <p:sldId id="258" r:id="rId59"/>
    <p:sldId id="265" r:id="rId60"/>
    <p:sldId id="268" r:id="rId61"/>
    <p:sldId id="269" r:id="rId62"/>
    <p:sldId id="270" r:id="rId63"/>
    <p:sldId id="271" r:id="rId64"/>
    <p:sldId id="267" r:id="rId65"/>
    <p:sldId id="282" r:id="rId66"/>
    <p:sldId id="285" r:id="rId67"/>
    <p:sldId id="284" r:id="rId68"/>
    <p:sldId id="287" r:id="rId69"/>
    <p:sldId id="288" r:id="rId70"/>
    <p:sldId id="289" r:id="rId71"/>
    <p:sldId id="291" r:id="rId72"/>
    <p:sldId id="298" r:id="rId73"/>
    <p:sldId id="293" r:id="rId74"/>
    <p:sldId id="290" r:id="rId75"/>
    <p:sldId id="305" r:id="rId76"/>
    <p:sldId id="310" r:id="rId77"/>
    <p:sldId id="311" r:id="rId78"/>
    <p:sldId id="312" r:id="rId79"/>
    <p:sldId id="313" r:id="rId80"/>
    <p:sldId id="306" r:id="rId81"/>
    <p:sldId id="308" r:id="rId82"/>
    <p:sldId id="307" r:id="rId83"/>
    <p:sldId id="314" r:id="rId84"/>
    <p:sldId id="315" r:id="rId85"/>
    <p:sldId id="316" r:id="rId86"/>
    <p:sldId id="309" r:id="rId87"/>
    <p:sldId id="317" r:id="rId88"/>
    <p:sldId id="480" r:id="rId89"/>
    <p:sldId id="292" r:id="rId90"/>
    <p:sldId id="479" r:id="rId9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56EAED-9A48-4428-9B00-175C6B7F692D}" v="1" dt="2022-01-14T17:47:37.2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68" autoAdjust="0"/>
    <p:restoredTop sz="94660"/>
  </p:normalViewPr>
  <p:slideViewPr>
    <p:cSldViewPr snapToGrid="0">
      <p:cViewPr varScale="1">
        <p:scale>
          <a:sx n="68" d="100"/>
          <a:sy n="68" d="100"/>
        </p:scale>
        <p:origin x="67" y="1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tableStyles" Target="tableStyles.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presProps" Target="presProps.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jpeg>
</file>

<file path=ppt/media/image62.png>
</file>

<file path=ppt/media/image63.jpeg>
</file>

<file path=ppt/media/image64.png>
</file>

<file path=ppt/media/image65.png>
</file>

<file path=ppt/media/image66.png>
</file>

<file path=ppt/media/image67.png>
</file>

<file path=ppt/media/image68.jpeg>
</file>

<file path=ppt/media/image69.jpeg>
</file>

<file path=ppt/media/image7.png>
</file>

<file path=ppt/media/image70.png>
</file>

<file path=ppt/media/image71.jpeg>
</file>

<file path=ppt/media/image72.png>
</file>

<file path=ppt/media/image73.jpeg>
</file>

<file path=ppt/media/image74.png>
</file>

<file path=ppt/media/image75.jpe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C92F3-365D-45C3-A2EE-493859E068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B5B1E7E-6AEF-405C-9FA1-14ADE63830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009F962F-5B8B-49A8-B798-E20786E66D3C}"/>
              </a:ext>
            </a:extLst>
          </p:cNvPr>
          <p:cNvSpPr>
            <a:spLocks noGrp="1"/>
          </p:cNvSpPr>
          <p:nvPr>
            <p:ph type="dt" sz="half" idx="10"/>
          </p:nvPr>
        </p:nvSpPr>
        <p:spPr/>
        <p:txBody>
          <a:bodyPr/>
          <a:lstStyle/>
          <a:p>
            <a:fld id="{1B107101-37C5-48CC-8F83-1F6EA8C01500}" type="datetimeFigureOut">
              <a:rPr lang="en-GB" smtClean="0"/>
              <a:t>20/12/2023</a:t>
            </a:fld>
            <a:endParaRPr lang="en-GB"/>
          </a:p>
        </p:txBody>
      </p:sp>
      <p:sp>
        <p:nvSpPr>
          <p:cNvPr id="5" name="Footer Placeholder 4">
            <a:extLst>
              <a:ext uri="{FF2B5EF4-FFF2-40B4-BE49-F238E27FC236}">
                <a16:creationId xmlns:a16="http://schemas.microsoft.com/office/drawing/2014/main" id="{D80C8762-4072-46E3-A5E0-7F6BBCC484A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12FDC3B-5D4D-4798-82AE-C7601B6D9F5A}"/>
              </a:ext>
            </a:extLst>
          </p:cNvPr>
          <p:cNvSpPr>
            <a:spLocks noGrp="1"/>
          </p:cNvSpPr>
          <p:nvPr>
            <p:ph type="sldNum" sz="quarter" idx="12"/>
          </p:nvPr>
        </p:nvSpPr>
        <p:spPr/>
        <p:txBody>
          <a:bodyPr/>
          <a:lstStyle/>
          <a:p>
            <a:fld id="{54A18806-FA68-4B25-8761-AD9C1B27AA5C}" type="slidenum">
              <a:rPr lang="en-GB" smtClean="0"/>
              <a:t>‹#›</a:t>
            </a:fld>
            <a:endParaRPr lang="en-GB"/>
          </a:p>
        </p:txBody>
      </p:sp>
    </p:spTree>
    <p:extLst>
      <p:ext uri="{BB962C8B-B14F-4D97-AF65-F5344CB8AC3E}">
        <p14:creationId xmlns:p14="http://schemas.microsoft.com/office/powerpoint/2010/main" val="1593232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7DB36-EEDC-4E22-9EC8-8590A9A13FA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654CF-1B3B-464F-9E43-FB9F6CAB742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2991F68-C9FF-4DBC-9DF3-3A4677709FE1}"/>
              </a:ext>
            </a:extLst>
          </p:cNvPr>
          <p:cNvSpPr>
            <a:spLocks noGrp="1"/>
          </p:cNvSpPr>
          <p:nvPr>
            <p:ph type="dt" sz="half" idx="10"/>
          </p:nvPr>
        </p:nvSpPr>
        <p:spPr/>
        <p:txBody>
          <a:bodyPr/>
          <a:lstStyle/>
          <a:p>
            <a:fld id="{1B107101-37C5-48CC-8F83-1F6EA8C01500}" type="datetimeFigureOut">
              <a:rPr lang="en-GB" smtClean="0"/>
              <a:t>20/12/2023</a:t>
            </a:fld>
            <a:endParaRPr lang="en-GB"/>
          </a:p>
        </p:txBody>
      </p:sp>
      <p:sp>
        <p:nvSpPr>
          <p:cNvPr id="5" name="Footer Placeholder 4">
            <a:extLst>
              <a:ext uri="{FF2B5EF4-FFF2-40B4-BE49-F238E27FC236}">
                <a16:creationId xmlns:a16="http://schemas.microsoft.com/office/drawing/2014/main" id="{2826552E-8642-48E6-AD0E-FCD1FF8C332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582371A-C567-4A86-8BDC-C266CE7319ED}"/>
              </a:ext>
            </a:extLst>
          </p:cNvPr>
          <p:cNvSpPr>
            <a:spLocks noGrp="1"/>
          </p:cNvSpPr>
          <p:nvPr>
            <p:ph type="sldNum" sz="quarter" idx="12"/>
          </p:nvPr>
        </p:nvSpPr>
        <p:spPr/>
        <p:txBody>
          <a:bodyPr/>
          <a:lstStyle/>
          <a:p>
            <a:fld id="{54A18806-FA68-4B25-8761-AD9C1B27AA5C}" type="slidenum">
              <a:rPr lang="en-GB" smtClean="0"/>
              <a:t>‹#›</a:t>
            </a:fld>
            <a:endParaRPr lang="en-GB"/>
          </a:p>
        </p:txBody>
      </p:sp>
    </p:spTree>
    <p:extLst>
      <p:ext uri="{BB962C8B-B14F-4D97-AF65-F5344CB8AC3E}">
        <p14:creationId xmlns:p14="http://schemas.microsoft.com/office/powerpoint/2010/main" val="2708393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398FC9-AD90-47D7-8FAF-67D64DFE5D3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A8C8625-8B0E-49DA-9C6B-824218AB4D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F281C35-119F-46B8-8D88-7CF862F601B5}"/>
              </a:ext>
            </a:extLst>
          </p:cNvPr>
          <p:cNvSpPr>
            <a:spLocks noGrp="1"/>
          </p:cNvSpPr>
          <p:nvPr>
            <p:ph type="dt" sz="half" idx="10"/>
          </p:nvPr>
        </p:nvSpPr>
        <p:spPr/>
        <p:txBody>
          <a:bodyPr/>
          <a:lstStyle/>
          <a:p>
            <a:fld id="{1B107101-37C5-48CC-8F83-1F6EA8C01500}" type="datetimeFigureOut">
              <a:rPr lang="en-GB" smtClean="0"/>
              <a:t>20/12/2023</a:t>
            </a:fld>
            <a:endParaRPr lang="en-GB"/>
          </a:p>
        </p:txBody>
      </p:sp>
      <p:sp>
        <p:nvSpPr>
          <p:cNvPr id="5" name="Footer Placeholder 4">
            <a:extLst>
              <a:ext uri="{FF2B5EF4-FFF2-40B4-BE49-F238E27FC236}">
                <a16:creationId xmlns:a16="http://schemas.microsoft.com/office/drawing/2014/main" id="{D1608A93-D505-4DD5-9BC2-A8148B0C7A8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CCC1452-338D-4BA3-A6B6-50DDA83D68A7}"/>
              </a:ext>
            </a:extLst>
          </p:cNvPr>
          <p:cNvSpPr>
            <a:spLocks noGrp="1"/>
          </p:cNvSpPr>
          <p:nvPr>
            <p:ph type="sldNum" sz="quarter" idx="12"/>
          </p:nvPr>
        </p:nvSpPr>
        <p:spPr/>
        <p:txBody>
          <a:bodyPr/>
          <a:lstStyle/>
          <a:p>
            <a:fld id="{54A18806-FA68-4B25-8761-AD9C1B27AA5C}" type="slidenum">
              <a:rPr lang="en-GB" smtClean="0"/>
              <a:t>‹#›</a:t>
            </a:fld>
            <a:endParaRPr lang="en-GB"/>
          </a:p>
        </p:txBody>
      </p:sp>
    </p:spTree>
    <p:extLst>
      <p:ext uri="{BB962C8B-B14F-4D97-AF65-F5344CB8AC3E}">
        <p14:creationId xmlns:p14="http://schemas.microsoft.com/office/powerpoint/2010/main" val="1624411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3260A-49E6-4E5A-B015-EDE90EAD1E4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DFA7B48-C24B-4C75-A511-F4D2A007D89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4598151-D508-4300-9A3E-BEAEBE0E80CE}"/>
              </a:ext>
            </a:extLst>
          </p:cNvPr>
          <p:cNvSpPr>
            <a:spLocks noGrp="1"/>
          </p:cNvSpPr>
          <p:nvPr>
            <p:ph type="dt" sz="half" idx="10"/>
          </p:nvPr>
        </p:nvSpPr>
        <p:spPr/>
        <p:txBody>
          <a:bodyPr/>
          <a:lstStyle/>
          <a:p>
            <a:fld id="{1B107101-37C5-48CC-8F83-1F6EA8C01500}" type="datetimeFigureOut">
              <a:rPr lang="en-GB" smtClean="0"/>
              <a:t>20/12/2023</a:t>
            </a:fld>
            <a:endParaRPr lang="en-GB"/>
          </a:p>
        </p:txBody>
      </p:sp>
      <p:sp>
        <p:nvSpPr>
          <p:cNvPr id="5" name="Footer Placeholder 4">
            <a:extLst>
              <a:ext uri="{FF2B5EF4-FFF2-40B4-BE49-F238E27FC236}">
                <a16:creationId xmlns:a16="http://schemas.microsoft.com/office/drawing/2014/main" id="{FA887A95-B825-4AFB-84A2-848C8AC125B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913CEB8-F9ED-43D0-99A3-76C7B00725DE}"/>
              </a:ext>
            </a:extLst>
          </p:cNvPr>
          <p:cNvSpPr>
            <a:spLocks noGrp="1"/>
          </p:cNvSpPr>
          <p:nvPr>
            <p:ph type="sldNum" sz="quarter" idx="12"/>
          </p:nvPr>
        </p:nvSpPr>
        <p:spPr/>
        <p:txBody>
          <a:bodyPr/>
          <a:lstStyle/>
          <a:p>
            <a:fld id="{54A18806-FA68-4B25-8761-AD9C1B27AA5C}" type="slidenum">
              <a:rPr lang="en-GB" smtClean="0"/>
              <a:t>‹#›</a:t>
            </a:fld>
            <a:endParaRPr lang="en-GB"/>
          </a:p>
        </p:txBody>
      </p:sp>
    </p:spTree>
    <p:extLst>
      <p:ext uri="{BB962C8B-B14F-4D97-AF65-F5344CB8AC3E}">
        <p14:creationId xmlns:p14="http://schemas.microsoft.com/office/powerpoint/2010/main" val="449496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49D50-145E-409D-93AC-2DD85EAB31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BD367A1B-D581-4DB3-AC51-274AD66E0C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179948-66E3-4F88-9728-3201579BBBB3}"/>
              </a:ext>
            </a:extLst>
          </p:cNvPr>
          <p:cNvSpPr>
            <a:spLocks noGrp="1"/>
          </p:cNvSpPr>
          <p:nvPr>
            <p:ph type="dt" sz="half" idx="10"/>
          </p:nvPr>
        </p:nvSpPr>
        <p:spPr/>
        <p:txBody>
          <a:bodyPr/>
          <a:lstStyle/>
          <a:p>
            <a:fld id="{1B107101-37C5-48CC-8F83-1F6EA8C01500}" type="datetimeFigureOut">
              <a:rPr lang="en-GB" smtClean="0"/>
              <a:t>20/12/2023</a:t>
            </a:fld>
            <a:endParaRPr lang="en-GB"/>
          </a:p>
        </p:txBody>
      </p:sp>
      <p:sp>
        <p:nvSpPr>
          <p:cNvPr id="5" name="Footer Placeholder 4">
            <a:extLst>
              <a:ext uri="{FF2B5EF4-FFF2-40B4-BE49-F238E27FC236}">
                <a16:creationId xmlns:a16="http://schemas.microsoft.com/office/drawing/2014/main" id="{53C7FF77-D242-4FAB-940F-C28BE846DC3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A621920-4F9C-473A-92D3-88A8B2308E02}"/>
              </a:ext>
            </a:extLst>
          </p:cNvPr>
          <p:cNvSpPr>
            <a:spLocks noGrp="1"/>
          </p:cNvSpPr>
          <p:nvPr>
            <p:ph type="sldNum" sz="quarter" idx="12"/>
          </p:nvPr>
        </p:nvSpPr>
        <p:spPr/>
        <p:txBody>
          <a:bodyPr/>
          <a:lstStyle/>
          <a:p>
            <a:fld id="{54A18806-FA68-4B25-8761-AD9C1B27AA5C}" type="slidenum">
              <a:rPr lang="en-GB" smtClean="0"/>
              <a:t>‹#›</a:t>
            </a:fld>
            <a:endParaRPr lang="en-GB"/>
          </a:p>
        </p:txBody>
      </p:sp>
    </p:spTree>
    <p:extLst>
      <p:ext uri="{BB962C8B-B14F-4D97-AF65-F5344CB8AC3E}">
        <p14:creationId xmlns:p14="http://schemas.microsoft.com/office/powerpoint/2010/main" val="11096103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FA529-D2ED-4155-9D7A-8F468E17CE7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1287A64-93F2-434E-AA8C-031E85F407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C7FBAF9-9236-48DF-BBCA-1C9D83D542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101DCEC-EE06-4A21-9A96-5BB70517D326}"/>
              </a:ext>
            </a:extLst>
          </p:cNvPr>
          <p:cNvSpPr>
            <a:spLocks noGrp="1"/>
          </p:cNvSpPr>
          <p:nvPr>
            <p:ph type="dt" sz="half" idx="10"/>
          </p:nvPr>
        </p:nvSpPr>
        <p:spPr/>
        <p:txBody>
          <a:bodyPr/>
          <a:lstStyle/>
          <a:p>
            <a:fld id="{1B107101-37C5-48CC-8F83-1F6EA8C01500}" type="datetimeFigureOut">
              <a:rPr lang="en-GB" smtClean="0"/>
              <a:t>20/12/2023</a:t>
            </a:fld>
            <a:endParaRPr lang="en-GB"/>
          </a:p>
        </p:txBody>
      </p:sp>
      <p:sp>
        <p:nvSpPr>
          <p:cNvPr id="6" name="Footer Placeholder 5">
            <a:extLst>
              <a:ext uri="{FF2B5EF4-FFF2-40B4-BE49-F238E27FC236}">
                <a16:creationId xmlns:a16="http://schemas.microsoft.com/office/drawing/2014/main" id="{C099C60F-AC68-4115-B5AC-609B07069B3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BB35DEF-F72E-4253-B480-4B6ACFE957E0}"/>
              </a:ext>
            </a:extLst>
          </p:cNvPr>
          <p:cNvSpPr>
            <a:spLocks noGrp="1"/>
          </p:cNvSpPr>
          <p:nvPr>
            <p:ph type="sldNum" sz="quarter" idx="12"/>
          </p:nvPr>
        </p:nvSpPr>
        <p:spPr/>
        <p:txBody>
          <a:bodyPr/>
          <a:lstStyle/>
          <a:p>
            <a:fld id="{54A18806-FA68-4B25-8761-AD9C1B27AA5C}" type="slidenum">
              <a:rPr lang="en-GB" smtClean="0"/>
              <a:t>‹#›</a:t>
            </a:fld>
            <a:endParaRPr lang="en-GB"/>
          </a:p>
        </p:txBody>
      </p:sp>
    </p:spTree>
    <p:extLst>
      <p:ext uri="{BB962C8B-B14F-4D97-AF65-F5344CB8AC3E}">
        <p14:creationId xmlns:p14="http://schemas.microsoft.com/office/powerpoint/2010/main" val="4181626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3C424-C689-4107-8C69-B5766FA3E85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39CCD65-0385-494B-B47C-0443BCB2DC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65EA32-7194-467E-84BA-9AF8997B4B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CF827B2-E37D-4923-B5C8-9A7DFBB0C8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AB05FDB-1C27-428E-A225-C4EF5D555A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A5AD1E58-9F14-44A9-AF23-6D83313BD957}"/>
              </a:ext>
            </a:extLst>
          </p:cNvPr>
          <p:cNvSpPr>
            <a:spLocks noGrp="1"/>
          </p:cNvSpPr>
          <p:nvPr>
            <p:ph type="dt" sz="half" idx="10"/>
          </p:nvPr>
        </p:nvSpPr>
        <p:spPr/>
        <p:txBody>
          <a:bodyPr/>
          <a:lstStyle/>
          <a:p>
            <a:fld id="{1B107101-37C5-48CC-8F83-1F6EA8C01500}" type="datetimeFigureOut">
              <a:rPr lang="en-GB" smtClean="0"/>
              <a:t>20/12/2023</a:t>
            </a:fld>
            <a:endParaRPr lang="en-GB"/>
          </a:p>
        </p:txBody>
      </p:sp>
      <p:sp>
        <p:nvSpPr>
          <p:cNvPr id="8" name="Footer Placeholder 7">
            <a:extLst>
              <a:ext uri="{FF2B5EF4-FFF2-40B4-BE49-F238E27FC236}">
                <a16:creationId xmlns:a16="http://schemas.microsoft.com/office/drawing/2014/main" id="{4DD253AB-7C78-41E4-9DE1-0E131A14017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E2C8DA6-5DAF-4798-89B8-100463CADEDD}"/>
              </a:ext>
            </a:extLst>
          </p:cNvPr>
          <p:cNvSpPr>
            <a:spLocks noGrp="1"/>
          </p:cNvSpPr>
          <p:nvPr>
            <p:ph type="sldNum" sz="quarter" idx="12"/>
          </p:nvPr>
        </p:nvSpPr>
        <p:spPr/>
        <p:txBody>
          <a:bodyPr/>
          <a:lstStyle/>
          <a:p>
            <a:fld id="{54A18806-FA68-4B25-8761-AD9C1B27AA5C}" type="slidenum">
              <a:rPr lang="en-GB" smtClean="0"/>
              <a:t>‹#›</a:t>
            </a:fld>
            <a:endParaRPr lang="en-GB"/>
          </a:p>
        </p:txBody>
      </p:sp>
    </p:spTree>
    <p:extLst>
      <p:ext uri="{BB962C8B-B14F-4D97-AF65-F5344CB8AC3E}">
        <p14:creationId xmlns:p14="http://schemas.microsoft.com/office/powerpoint/2010/main" val="1873224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4CEDC-9EB3-46CF-A178-CABCC1D11AEE}"/>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65EB23ED-8B8E-4C6A-904D-EE42AD9DDF27}"/>
              </a:ext>
            </a:extLst>
          </p:cNvPr>
          <p:cNvSpPr>
            <a:spLocks noGrp="1"/>
          </p:cNvSpPr>
          <p:nvPr>
            <p:ph type="dt" sz="half" idx="10"/>
          </p:nvPr>
        </p:nvSpPr>
        <p:spPr/>
        <p:txBody>
          <a:bodyPr/>
          <a:lstStyle/>
          <a:p>
            <a:fld id="{1B107101-37C5-48CC-8F83-1F6EA8C01500}" type="datetimeFigureOut">
              <a:rPr lang="en-GB" smtClean="0"/>
              <a:t>20/12/2023</a:t>
            </a:fld>
            <a:endParaRPr lang="en-GB"/>
          </a:p>
        </p:txBody>
      </p:sp>
      <p:sp>
        <p:nvSpPr>
          <p:cNvPr id="4" name="Footer Placeholder 3">
            <a:extLst>
              <a:ext uri="{FF2B5EF4-FFF2-40B4-BE49-F238E27FC236}">
                <a16:creationId xmlns:a16="http://schemas.microsoft.com/office/drawing/2014/main" id="{5D62E8DA-FBDE-426A-AFB5-28C7D7D0B2B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DDE896A-FFCB-4F4E-80A2-9E8715B1D51F}"/>
              </a:ext>
            </a:extLst>
          </p:cNvPr>
          <p:cNvSpPr>
            <a:spLocks noGrp="1"/>
          </p:cNvSpPr>
          <p:nvPr>
            <p:ph type="sldNum" sz="quarter" idx="12"/>
          </p:nvPr>
        </p:nvSpPr>
        <p:spPr/>
        <p:txBody>
          <a:bodyPr/>
          <a:lstStyle/>
          <a:p>
            <a:fld id="{54A18806-FA68-4B25-8761-AD9C1B27AA5C}" type="slidenum">
              <a:rPr lang="en-GB" smtClean="0"/>
              <a:t>‹#›</a:t>
            </a:fld>
            <a:endParaRPr lang="en-GB"/>
          </a:p>
        </p:txBody>
      </p:sp>
    </p:spTree>
    <p:extLst>
      <p:ext uri="{BB962C8B-B14F-4D97-AF65-F5344CB8AC3E}">
        <p14:creationId xmlns:p14="http://schemas.microsoft.com/office/powerpoint/2010/main" val="2913447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01888B-5D6D-4C20-B4C4-EB0698522FC1}"/>
              </a:ext>
            </a:extLst>
          </p:cNvPr>
          <p:cNvSpPr>
            <a:spLocks noGrp="1"/>
          </p:cNvSpPr>
          <p:nvPr>
            <p:ph type="dt" sz="half" idx="10"/>
          </p:nvPr>
        </p:nvSpPr>
        <p:spPr/>
        <p:txBody>
          <a:bodyPr/>
          <a:lstStyle/>
          <a:p>
            <a:fld id="{1B107101-37C5-48CC-8F83-1F6EA8C01500}" type="datetimeFigureOut">
              <a:rPr lang="en-GB" smtClean="0"/>
              <a:t>20/12/2023</a:t>
            </a:fld>
            <a:endParaRPr lang="en-GB"/>
          </a:p>
        </p:txBody>
      </p:sp>
      <p:sp>
        <p:nvSpPr>
          <p:cNvPr id="3" name="Footer Placeholder 2">
            <a:extLst>
              <a:ext uri="{FF2B5EF4-FFF2-40B4-BE49-F238E27FC236}">
                <a16:creationId xmlns:a16="http://schemas.microsoft.com/office/drawing/2014/main" id="{5D540971-0971-4C58-80A0-4D3ECFE2110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F979E37-BF60-4749-A68E-CBE5B1FB7F72}"/>
              </a:ext>
            </a:extLst>
          </p:cNvPr>
          <p:cNvSpPr>
            <a:spLocks noGrp="1"/>
          </p:cNvSpPr>
          <p:nvPr>
            <p:ph type="sldNum" sz="quarter" idx="12"/>
          </p:nvPr>
        </p:nvSpPr>
        <p:spPr/>
        <p:txBody>
          <a:bodyPr/>
          <a:lstStyle/>
          <a:p>
            <a:fld id="{54A18806-FA68-4B25-8761-AD9C1B27AA5C}" type="slidenum">
              <a:rPr lang="en-GB" smtClean="0"/>
              <a:t>‹#›</a:t>
            </a:fld>
            <a:endParaRPr lang="en-GB"/>
          </a:p>
        </p:txBody>
      </p:sp>
    </p:spTree>
    <p:extLst>
      <p:ext uri="{BB962C8B-B14F-4D97-AF65-F5344CB8AC3E}">
        <p14:creationId xmlns:p14="http://schemas.microsoft.com/office/powerpoint/2010/main" val="8878561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C5D46-5DA1-4EE4-B818-F34B3124D8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5A0451D-F01D-4FAD-8689-1BF45CA909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53135BF-B1C3-44A5-8707-79774A0C39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9175BC-5BFA-4581-9803-9C08BED1E76D}"/>
              </a:ext>
            </a:extLst>
          </p:cNvPr>
          <p:cNvSpPr>
            <a:spLocks noGrp="1"/>
          </p:cNvSpPr>
          <p:nvPr>
            <p:ph type="dt" sz="half" idx="10"/>
          </p:nvPr>
        </p:nvSpPr>
        <p:spPr/>
        <p:txBody>
          <a:bodyPr/>
          <a:lstStyle/>
          <a:p>
            <a:fld id="{1B107101-37C5-48CC-8F83-1F6EA8C01500}" type="datetimeFigureOut">
              <a:rPr lang="en-GB" smtClean="0"/>
              <a:t>20/12/2023</a:t>
            </a:fld>
            <a:endParaRPr lang="en-GB"/>
          </a:p>
        </p:txBody>
      </p:sp>
      <p:sp>
        <p:nvSpPr>
          <p:cNvPr id="6" name="Footer Placeholder 5">
            <a:extLst>
              <a:ext uri="{FF2B5EF4-FFF2-40B4-BE49-F238E27FC236}">
                <a16:creationId xmlns:a16="http://schemas.microsoft.com/office/drawing/2014/main" id="{5A603BAD-63F6-4AC4-B6A7-E15B08C9C5F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799AC81-0FA2-4F76-8F40-ED5B4C8F67A1}"/>
              </a:ext>
            </a:extLst>
          </p:cNvPr>
          <p:cNvSpPr>
            <a:spLocks noGrp="1"/>
          </p:cNvSpPr>
          <p:nvPr>
            <p:ph type="sldNum" sz="quarter" idx="12"/>
          </p:nvPr>
        </p:nvSpPr>
        <p:spPr/>
        <p:txBody>
          <a:bodyPr/>
          <a:lstStyle/>
          <a:p>
            <a:fld id="{54A18806-FA68-4B25-8761-AD9C1B27AA5C}" type="slidenum">
              <a:rPr lang="en-GB" smtClean="0"/>
              <a:t>‹#›</a:t>
            </a:fld>
            <a:endParaRPr lang="en-GB"/>
          </a:p>
        </p:txBody>
      </p:sp>
    </p:spTree>
    <p:extLst>
      <p:ext uri="{BB962C8B-B14F-4D97-AF65-F5344CB8AC3E}">
        <p14:creationId xmlns:p14="http://schemas.microsoft.com/office/powerpoint/2010/main" val="2438546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A06EA-9447-477B-A6D9-C9237ADB6C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8885B69C-4346-4509-9A7C-99C572D910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7371E42-C955-40A6-A716-6C7409AE0C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3ACE2D-7216-4BFC-8BF0-97E959F01CE2}"/>
              </a:ext>
            </a:extLst>
          </p:cNvPr>
          <p:cNvSpPr>
            <a:spLocks noGrp="1"/>
          </p:cNvSpPr>
          <p:nvPr>
            <p:ph type="dt" sz="half" idx="10"/>
          </p:nvPr>
        </p:nvSpPr>
        <p:spPr/>
        <p:txBody>
          <a:bodyPr/>
          <a:lstStyle/>
          <a:p>
            <a:fld id="{1B107101-37C5-48CC-8F83-1F6EA8C01500}" type="datetimeFigureOut">
              <a:rPr lang="en-GB" smtClean="0"/>
              <a:t>20/12/2023</a:t>
            </a:fld>
            <a:endParaRPr lang="en-GB"/>
          </a:p>
        </p:txBody>
      </p:sp>
      <p:sp>
        <p:nvSpPr>
          <p:cNvPr id="6" name="Footer Placeholder 5">
            <a:extLst>
              <a:ext uri="{FF2B5EF4-FFF2-40B4-BE49-F238E27FC236}">
                <a16:creationId xmlns:a16="http://schemas.microsoft.com/office/drawing/2014/main" id="{95F6B68A-1106-45D6-AA3B-0AAC1441B8D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3CB3EE2-89B5-4E4F-82C2-C4F31D5DE0FB}"/>
              </a:ext>
            </a:extLst>
          </p:cNvPr>
          <p:cNvSpPr>
            <a:spLocks noGrp="1"/>
          </p:cNvSpPr>
          <p:nvPr>
            <p:ph type="sldNum" sz="quarter" idx="12"/>
          </p:nvPr>
        </p:nvSpPr>
        <p:spPr/>
        <p:txBody>
          <a:bodyPr/>
          <a:lstStyle/>
          <a:p>
            <a:fld id="{54A18806-FA68-4B25-8761-AD9C1B27AA5C}" type="slidenum">
              <a:rPr lang="en-GB" smtClean="0"/>
              <a:t>‹#›</a:t>
            </a:fld>
            <a:endParaRPr lang="en-GB"/>
          </a:p>
        </p:txBody>
      </p:sp>
    </p:spTree>
    <p:extLst>
      <p:ext uri="{BB962C8B-B14F-4D97-AF65-F5344CB8AC3E}">
        <p14:creationId xmlns:p14="http://schemas.microsoft.com/office/powerpoint/2010/main" val="296335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A1079C-E7D2-4724-B13C-6CF6FC0541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74F8AE2-0717-40A7-AB70-C591A94ADF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951246A-1412-4C10-8C52-6478D9A5E1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107101-37C5-48CC-8F83-1F6EA8C01500}" type="datetimeFigureOut">
              <a:rPr lang="en-GB" smtClean="0"/>
              <a:t>20/12/2023</a:t>
            </a:fld>
            <a:endParaRPr lang="en-GB"/>
          </a:p>
        </p:txBody>
      </p:sp>
      <p:sp>
        <p:nvSpPr>
          <p:cNvPr id="5" name="Footer Placeholder 4">
            <a:extLst>
              <a:ext uri="{FF2B5EF4-FFF2-40B4-BE49-F238E27FC236}">
                <a16:creationId xmlns:a16="http://schemas.microsoft.com/office/drawing/2014/main" id="{BB6053E6-7914-4EFE-84CB-86E8BABD60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C39EDF6-C990-4B8A-83A8-151E60FFFE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A18806-FA68-4B25-8761-AD9C1B27AA5C}" type="slidenum">
              <a:rPr lang="en-GB" smtClean="0"/>
              <a:t>‹#›</a:t>
            </a:fld>
            <a:endParaRPr lang="en-GB"/>
          </a:p>
        </p:txBody>
      </p:sp>
    </p:spTree>
    <p:extLst>
      <p:ext uri="{BB962C8B-B14F-4D97-AF65-F5344CB8AC3E}">
        <p14:creationId xmlns:p14="http://schemas.microsoft.com/office/powerpoint/2010/main" val="20767278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www.youtube.com/watch?v=XdsmlBGOK-k"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youtube.com/watch?v=XdsmlBGOK-k" TargetMode="Externa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youtube.com/watch?v=XdsmlBGOK-k"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www.youtube.com/watch?v=RTlwl2bv0Tg" TargetMode="Externa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youtube.com/watch?v=VAo84c1hQX8" TargetMode="External"/><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s://github.com/facebookresearch/detr" TargetMode="Externa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 Id="rId5" Type="http://schemas.openxmlformats.org/officeDocument/2006/relationships/image" Target="../media/image52.png"/><Relationship Id="rId4" Type="http://schemas.openxmlformats.org/officeDocument/2006/relationships/image" Target="../media/image51.png"/></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53.png"/><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4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61.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63.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8.jpeg"/><Relationship Id="rId2" Type="http://schemas.openxmlformats.org/officeDocument/2006/relationships/hyperlink" Target="https://spectrum.ieee.org/cars-that-think/transportation/sensors/slight-street-sign-modifications-can-fool-machine-learning-algorithms" TargetMode="External"/><Relationship Id="rId1" Type="http://schemas.openxmlformats.org/officeDocument/2006/relationships/slideLayout" Target="../slideLayouts/slideLayout2.xml"/><Relationship Id="rId4" Type="http://schemas.openxmlformats.org/officeDocument/2006/relationships/image" Target="../media/image69.jpeg"/></Relationships>
</file>

<file path=ppt/slides/_rels/slide61.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71.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hyperlink" Target="https://machinelearningmastery.com/how-to-visualize-filters-and-feature-maps-in-convolutional-neural-networks/" TargetMode="External"/><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75.jpeg"/><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2.xml"/><Relationship Id="rId4" Type="http://schemas.openxmlformats.org/officeDocument/2006/relationships/hyperlink" Target="https://cs.stanford.edu/people/karpathy/convnetjs/demo/mnist.html" TargetMode="External"/></Relationships>
</file>

<file path=ppt/slides/_rels/slide68.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hyperlink" Target="https://arxiv.org/pdf/1311.2524.pdf" TargetMode="External"/><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hyperlink" Target="https://www.youtube.com/watch?v=AgkfIQ4IGaM"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hyperlink" Target="https://arxiv.org/pdf/1412.6806.pdf" TargetMode="Externa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hyperlink" Target="https://arxiv.org/pdf/1412.6806.pdf" TargetMode="Externa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hyperlink" Target="https://arxiv.org/pdf/1412.6806.pdf" TargetMode="Externa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hyperlink" Target="https://arxiv.org/pdf/1412.6806.pdf" TargetMode="Externa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hyperlink" Target="https://arxiv.org/pdf/1312.6034.pdf" TargetMode="Externa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hyperlink" Target="https://arxiv.org/pdf/1312.6034.pdf" TargetMode="External"/><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hyperlink" Target="https://arxiv.org/pdf/1312.6034.pdf" TargetMode="External"/><Relationship Id="rId2" Type="http://schemas.openxmlformats.org/officeDocument/2006/relationships/image" Target="../media/image8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hyperlink" Target="https://arxiv.org/pdf/1312.6034.pdf" TargetMode="Externa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hyperlink" Target="https://arxiv.org/pdf/1312.6034.pdf" TargetMode="Externa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hyperlink" Target="https://github.com/google/deepdream/blob/master/dream.ipynb" TargetMode="Externa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Computer Vision and Deep Learning</a:t>
            </a:r>
          </a:p>
        </p:txBody>
      </p:sp>
      <p:sp>
        <p:nvSpPr>
          <p:cNvPr id="3" name="Subtitle 2"/>
          <p:cNvSpPr>
            <a:spLocks noGrp="1"/>
          </p:cNvSpPr>
          <p:nvPr>
            <p:ph type="subTitle" idx="1"/>
          </p:nvPr>
        </p:nvSpPr>
        <p:spPr/>
        <p:txBody>
          <a:bodyPr vert="horz" lIns="91440" tIns="45720" rIns="91440" bIns="45720" rtlCol="0" anchor="t">
            <a:normAutofit/>
          </a:bodyPr>
          <a:lstStyle/>
          <a:p>
            <a:r>
              <a:rPr lang="en-GB"/>
              <a:t>Lecture 11</a:t>
            </a:r>
            <a:endParaRPr lang="en-GB" dirty="0"/>
          </a:p>
        </p:txBody>
      </p:sp>
    </p:spTree>
    <p:extLst>
      <p:ext uri="{BB962C8B-B14F-4D97-AF65-F5344CB8AC3E}">
        <p14:creationId xmlns:p14="http://schemas.microsoft.com/office/powerpoint/2010/main" val="35570112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GB"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1544" y="1124744"/>
            <a:ext cx="8552370" cy="4365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03644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3552" y="2310408"/>
            <a:ext cx="7973628" cy="2728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5391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dirty="0"/>
              <a:t>One stage object detection</a:t>
            </a:r>
          </a:p>
        </p:txBody>
      </p:sp>
      <p:sp>
        <p:nvSpPr>
          <p:cNvPr id="5" name="Subtitle 4"/>
          <p:cNvSpPr>
            <a:spLocks noGrp="1"/>
          </p:cNvSpPr>
          <p:nvPr>
            <p:ph type="subTitle" idx="1"/>
          </p:nvPr>
        </p:nvSpPr>
        <p:spPr/>
        <p:txBody>
          <a:bodyPr/>
          <a:lstStyle/>
          <a:p>
            <a:endParaRPr lang="en-GB"/>
          </a:p>
        </p:txBody>
      </p:sp>
    </p:spTree>
    <p:extLst>
      <p:ext uri="{BB962C8B-B14F-4D97-AF65-F5344CB8AC3E}">
        <p14:creationId xmlns:p14="http://schemas.microsoft.com/office/powerpoint/2010/main" val="3461256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7768" y="1556792"/>
            <a:ext cx="4495800" cy="438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528114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Convolutional implementation of sliding windows</a:t>
            </a:r>
          </a:p>
        </p:txBody>
      </p:sp>
      <p:sp>
        <p:nvSpPr>
          <p:cNvPr id="5" name="Rectangle 4"/>
          <p:cNvSpPr/>
          <p:nvPr/>
        </p:nvSpPr>
        <p:spPr>
          <a:xfrm>
            <a:off x="1703512" y="6309320"/>
            <a:ext cx="6552728" cy="338554"/>
          </a:xfrm>
          <a:prstGeom prst="rect">
            <a:avLst/>
          </a:prstGeom>
        </p:spPr>
        <p:txBody>
          <a:bodyPr wrap="square">
            <a:spAutoFit/>
          </a:bodyPr>
          <a:lstStyle/>
          <a:p>
            <a:r>
              <a:rPr lang="en-GB" sz="800" dirty="0">
                <a:hlinkClick r:id="rId2"/>
              </a:rPr>
              <a:t>https://www.youtube.com/watch?v=XdsmlBGOK-k</a:t>
            </a:r>
            <a:endParaRPr lang="en-GB" sz="800" dirty="0"/>
          </a:p>
          <a:p>
            <a:r>
              <a:rPr lang="en-GB" sz="800" dirty="0"/>
              <a:t>Example credit Andrew Ng</a:t>
            </a:r>
          </a:p>
        </p:txBody>
      </p:sp>
      <p:pic>
        <p:nvPicPr>
          <p:cNvPr id="5122" name="Picture 2" descr="Convolutional Neural Network Exam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1544" y="1916832"/>
            <a:ext cx="8353425" cy="2219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6953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Convolutional implementation of sliding windows</a:t>
            </a:r>
          </a:p>
        </p:txBody>
      </p:sp>
      <p:sp>
        <p:nvSpPr>
          <p:cNvPr id="5" name="Rectangle 4"/>
          <p:cNvSpPr/>
          <p:nvPr/>
        </p:nvSpPr>
        <p:spPr>
          <a:xfrm>
            <a:off x="1703512" y="6309320"/>
            <a:ext cx="6552728" cy="338554"/>
          </a:xfrm>
          <a:prstGeom prst="rect">
            <a:avLst/>
          </a:prstGeom>
        </p:spPr>
        <p:txBody>
          <a:bodyPr wrap="square">
            <a:spAutoFit/>
          </a:bodyPr>
          <a:lstStyle/>
          <a:p>
            <a:r>
              <a:rPr lang="en-GB" sz="800" dirty="0">
                <a:hlinkClick r:id="rId2"/>
              </a:rPr>
              <a:t>https://www.youtube.com/watch?v=XdsmlBGOK-k</a:t>
            </a:r>
            <a:endParaRPr lang="en-GB" sz="800" dirty="0"/>
          </a:p>
          <a:p>
            <a:r>
              <a:rPr lang="en-GB" sz="800" dirty="0"/>
              <a:t>Example credit Andrew Ng</a:t>
            </a:r>
          </a:p>
        </p:txBody>
      </p:sp>
      <p:pic>
        <p:nvPicPr>
          <p:cNvPr id="9218" name="Picture 2" descr="How to turn Fully connected layers into Convolutional layers exampl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3593" y="1599726"/>
            <a:ext cx="7684517" cy="1527284"/>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How to turn Fully connected layers into Convolutional layers example 3, sliding windo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07568" y="3645024"/>
            <a:ext cx="7784232" cy="1938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63340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Convolutional implementation of sliding windows</a:t>
            </a:r>
          </a:p>
        </p:txBody>
      </p:sp>
      <p:sp>
        <p:nvSpPr>
          <p:cNvPr id="5" name="Rectangle 4"/>
          <p:cNvSpPr/>
          <p:nvPr/>
        </p:nvSpPr>
        <p:spPr>
          <a:xfrm>
            <a:off x="1703512" y="6309320"/>
            <a:ext cx="6552728" cy="338554"/>
          </a:xfrm>
          <a:prstGeom prst="rect">
            <a:avLst/>
          </a:prstGeom>
        </p:spPr>
        <p:txBody>
          <a:bodyPr wrap="square">
            <a:spAutoFit/>
          </a:bodyPr>
          <a:lstStyle/>
          <a:p>
            <a:r>
              <a:rPr lang="en-GB" sz="800" dirty="0">
                <a:hlinkClick r:id="rId2"/>
              </a:rPr>
              <a:t>https://www.youtube.com/watch?v=XdsmlBGOK-k</a:t>
            </a:r>
            <a:endParaRPr lang="en-GB" sz="800" dirty="0"/>
          </a:p>
          <a:p>
            <a:r>
              <a:rPr lang="en-GB" sz="800" dirty="0"/>
              <a:t>Example credit Andrew Ng</a:t>
            </a:r>
          </a:p>
        </p:txBody>
      </p:sp>
      <p:pic>
        <p:nvPicPr>
          <p:cNvPr id="10244" name="Picture 4" descr="How to turn Fully connected layers into Convolutional layers - A bigger exam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1545" y="2451368"/>
            <a:ext cx="8236315" cy="18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97569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536" y="13760"/>
            <a:ext cx="8229600" cy="1143000"/>
          </a:xfrm>
        </p:spPr>
        <p:txBody>
          <a:bodyPr>
            <a:normAutofit/>
          </a:bodyPr>
          <a:lstStyle/>
          <a:p>
            <a:pPr algn="l"/>
            <a:r>
              <a:rPr lang="en-GB" dirty="0"/>
              <a:t>YOLO</a:t>
            </a:r>
            <a:br>
              <a:rPr lang="en-GB" dirty="0"/>
            </a:br>
            <a:r>
              <a:rPr lang="en-GB" sz="2700" dirty="0"/>
              <a:t>You only look once</a:t>
            </a:r>
          </a:p>
        </p:txBody>
      </p:sp>
      <p:sp>
        <p:nvSpPr>
          <p:cNvPr id="3" name="Content Placeholder 2"/>
          <p:cNvSpPr>
            <a:spLocks noGrp="1"/>
          </p:cNvSpPr>
          <p:nvPr>
            <p:ph idx="1"/>
          </p:nvPr>
        </p:nvSpPr>
        <p:spPr>
          <a:xfrm>
            <a:off x="1919536" y="1844825"/>
            <a:ext cx="8229600" cy="3877891"/>
          </a:xfrm>
        </p:spPr>
        <p:txBody>
          <a:bodyPr/>
          <a:lstStyle/>
          <a:p>
            <a:r>
              <a:rPr lang="en-GB" dirty="0"/>
              <a:t>Detection is modelled as a regression problem</a:t>
            </a:r>
          </a:p>
          <a:p>
            <a:pPr lvl="1"/>
            <a:r>
              <a:rPr lang="en-GB" dirty="0"/>
              <a:t>image is divided into an S × S grid </a:t>
            </a:r>
          </a:p>
          <a:p>
            <a:pPr lvl="1"/>
            <a:r>
              <a:rPr lang="en-GB" dirty="0"/>
              <a:t> for each grid cell predict:</a:t>
            </a:r>
          </a:p>
          <a:p>
            <a:pPr lvl="2"/>
            <a:r>
              <a:rPr lang="en-GB" dirty="0"/>
              <a:t>B bounding boxes (4 values per </a:t>
            </a:r>
            <a:r>
              <a:rPr lang="en-GB" dirty="0" err="1"/>
              <a:t>bbox</a:t>
            </a:r>
            <a:r>
              <a:rPr lang="en-GB" dirty="0"/>
              <a:t>)</a:t>
            </a:r>
          </a:p>
          <a:p>
            <a:pPr lvl="2"/>
            <a:r>
              <a:rPr lang="en-GB" dirty="0"/>
              <a:t>confidence for those boxes,</a:t>
            </a:r>
          </a:p>
          <a:p>
            <a:pPr lvl="2"/>
            <a:r>
              <a:rPr lang="en-GB" dirty="0"/>
              <a:t>C class </a:t>
            </a:r>
            <a:r>
              <a:rPr lang="en-GB" dirty="0" err="1"/>
              <a:t>probas</a:t>
            </a: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p:txBody>
      </p:sp>
    </p:spTree>
    <p:extLst>
      <p:ext uri="{BB962C8B-B14F-4D97-AF65-F5344CB8AC3E}">
        <p14:creationId xmlns:p14="http://schemas.microsoft.com/office/powerpoint/2010/main" val="40597265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GB" sz="4000" dirty="0">
                <a:solidFill>
                  <a:prstClr val="black"/>
                </a:solidFill>
              </a:rPr>
              <a:t>YOLO</a:t>
            </a:r>
            <a:br>
              <a:rPr lang="en-GB" sz="4000" dirty="0">
                <a:solidFill>
                  <a:prstClr val="black"/>
                </a:solidFill>
              </a:rPr>
            </a:br>
            <a:r>
              <a:rPr lang="en-GB" sz="2000" dirty="0">
                <a:solidFill>
                  <a:prstClr val="black"/>
                </a:solidFill>
              </a:rPr>
              <a:t>Anchor boxes</a:t>
            </a:r>
            <a:endParaRPr lang="en-GB" dirty="0"/>
          </a:p>
        </p:txBody>
      </p:sp>
      <p:sp>
        <p:nvSpPr>
          <p:cNvPr id="3" name="Content Placeholder 2"/>
          <p:cNvSpPr>
            <a:spLocks noGrp="1"/>
          </p:cNvSpPr>
          <p:nvPr>
            <p:ph idx="1"/>
          </p:nvPr>
        </p:nvSpPr>
        <p:spPr/>
        <p:txBody>
          <a:bodyPr/>
          <a:lstStyle/>
          <a:p>
            <a:r>
              <a:rPr lang="en-GB" dirty="0"/>
              <a:t>Allows the object detector to specialize better (detect “thinner” or “wider” objects)</a:t>
            </a:r>
          </a:p>
        </p:txBody>
      </p:sp>
      <p:sp>
        <p:nvSpPr>
          <p:cNvPr id="4" name="TextBox 3"/>
          <p:cNvSpPr txBox="1"/>
          <p:nvPr/>
        </p:nvSpPr>
        <p:spPr>
          <a:xfrm>
            <a:off x="1775521" y="6484694"/>
            <a:ext cx="2302233" cy="215444"/>
          </a:xfrm>
          <a:prstGeom prst="rect">
            <a:avLst/>
          </a:prstGeom>
          <a:noFill/>
        </p:spPr>
        <p:txBody>
          <a:bodyPr wrap="none" rtlCol="0">
            <a:spAutoFit/>
          </a:bodyPr>
          <a:lstStyle/>
          <a:p>
            <a:r>
              <a:rPr lang="en-GB" sz="800" dirty="0">
                <a:hlinkClick r:id="rId2"/>
              </a:rPr>
              <a:t>https://www.youtube.com/watch?v=RTlwl2bv0Tg</a:t>
            </a:r>
            <a:r>
              <a:rPr lang="en-GB" sz="800" dirty="0"/>
              <a:t> </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7528" y="2708920"/>
            <a:ext cx="3600400" cy="3592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3576010"/>
            <a:ext cx="3826198" cy="1858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058635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GB" dirty="0"/>
              <a:t>YOLO</a:t>
            </a:r>
            <a:br>
              <a:rPr lang="en-GB" dirty="0"/>
            </a:br>
            <a:r>
              <a:rPr lang="en-GB" sz="2200" dirty="0"/>
              <a:t>Example with two anchor boxes and 3 classes, S = 3</a:t>
            </a:r>
          </a:p>
        </p:txBody>
      </p:sp>
      <p:sp>
        <p:nvSpPr>
          <p:cNvPr id="3" name="Content Placeholder 2"/>
          <p:cNvSpPr>
            <a:spLocks noGrp="1"/>
          </p:cNvSpPr>
          <p:nvPr>
            <p:ph idx="1"/>
          </p:nvPr>
        </p:nvSpPr>
        <p:spPr/>
        <p:txBody>
          <a:bodyPr/>
          <a:lstStyle/>
          <a:p>
            <a:endParaRPr lang="en-GB"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0017" y="1628801"/>
            <a:ext cx="828675" cy="4619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75920" y="3356992"/>
            <a:ext cx="961194" cy="869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79576" y="2872482"/>
            <a:ext cx="2359224" cy="21322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5"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30461" y="1563673"/>
            <a:ext cx="400063" cy="47617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6"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16280" y="1486699"/>
            <a:ext cx="590550" cy="4838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 name="Straight Connector 4"/>
          <p:cNvCxnSpPr/>
          <p:nvPr/>
        </p:nvCxnSpPr>
        <p:spPr>
          <a:xfrm>
            <a:off x="8544272" y="1525186"/>
            <a:ext cx="0" cy="4761726"/>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7608168" y="1563673"/>
            <a:ext cx="0" cy="460163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9814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Fast RCNN</a:t>
            </a:r>
          </a:p>
        </p:txBody>
      </p:sp>
      <p:pic>
        <p:nvPicPr>
          <p:cNvPr id="4" name="Picture 2" descr="R-CNN, Fast R-CNN, Faster R-CNN, YOLO — Object Detection Algorithms | by  Rohith Gandhi | Towards Data Scienc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1038" y="1844824"/>
            <a:ext cx="8899958" cy="305419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279576" y="5373216"/>
            <a:ext cx="5157374" cy="369332"/>
          </a:xfrm>
          <a:prstGeom prst="rect">
            <a:avLst/>
          </a:prstGeom>
          <a:noFill/>
        </p:spPr>
        <p:txBody>
          <a:bodyPr wrap="none" rtlCol="0">
            <a:spAutoFit/>
          </a:bodyPr>
          <a:lstStyle/>
          <a:p>
            <a:r>
              <a:rPr lang="en-GB" dirty="0"/>
              <a:t>What is the most time consuming part of Fast RCNN?</a:t>
            </a:r>
          </a:p>
        </p:txBody>
      </p:sp>
    </p:spTree>
    <p:extLst>
      <p:ext uri="{BB962C8B-B14F-4D97-AF65-F5344CB8AC3E}">
        <p14:creationId xmlns:p14="http://schemas.microsoft.com/office/powerpoint/2010/main" val="19044162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7932" y="1484784"/>
            <a:ext cx="7213600" cy="347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1991544" y="5305481"/>
            <a:ext cx="7632848" cy="646331"/>
          </a:xfrm>
          <a:prstGeom prst="rect">
            <a:avLst/>
          </a:prstGeom>
        </p:spPr>
        <p:txBody>
          <a:bodyPr wrap="square">
            <a:spAutoFit/>
          </a:bodyPr>
          <a:lstStyle/>
          <a:p>
            <a:r>
              <a:rPr lang="en-GB" dirty="0"/>
              <a:t>For evaluating YOLO on PASCAL VOC, we use S = 7, B = 2. PASCAL VOC has 20 labelled classes so C = 20. Our final prediction is a 7 × 7 × 30 tensor</a:t>
            </a:r>
          </a:p>
        </p:txBody>
      </p:sp>
    </p:spTree>
    <p:extLst>
      <p:ext uri="{BB962C8B-B14F-4D97-AF65-F5344CB8AC3E}">
        <p14:creationId xmlns:p14="http://schemas.microsoft.com/office/powerpoint/2010/main" val="39014269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3672" y="908720"/>
            <a:ext cx="5723644" cy="53285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432256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5561" y="980728"/>
            <a:ext cx="4695825" cy="4400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432305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850106"/>
          </a:xfrm>
        </p:spPr>
        <p:txBody>
          <a:bodyPr>
            <a:normAutofit fontScale="90000"/>
          </a:bodyPr>
          <a:lstStyle/>
          <a:p>
            <a:pPr algn="l"/>
            <a:r>
              <a:rPr lang="en-GB" dirty="0"/>
              <a:t>YOLO</a:t>
            </a:r>
            <a:br>
              <a:rPr lang="en-GB" dirty="0"/>
            </a:br>
            <a:r>
              <a:rPr lang="en-GB" sz="2200" dirty="0"/>
              <a:t>Non maximum suppression</a:t>
            </a:r>
            <a:br>
              <a:rPr lang="en-GB" sz="2200" dirty="0"/>
            </a:br>
            <a:endParaRPr lang="en-GB" sz="2200" dirty="0"/>
          </a:p>
        </p:txBody>
      </p:sp>
      <p:sp>
        <p:nvSpPr>
          <p:cNvPr id="3" name="Content Placeholder 2"/>
          <p:cNvSpPr>
            <a:spLocks noGrp="1"/>
          </p:cNvSpPr>
          <p:nvPr>
            <p:ph idx="1"/>
          </p:nvPr>
        </p:nvSpPr>
        <p:spPr>
          <a:xfrm>
            <a:off x="1977068" y="1196753"/>
            <a:ext cx="8229600" cy="4525963"/>
          </a:xfrm>
        </p:spPr>
        <p:txBody>
          <a:bodyPr/>
          <a:lstStyle/>
          <a:p>
            <a:r>
              <a:rPr lang="en-GB" dirty="0"/>
              <a:t>Discard all predictions with </a:t>
            </a:r>
            <a:r>
              <a:rPr lang="en-GB" dirty="0" err="1"/>
              <a:t>proba</a:t>
            </a:r>
            <a:r>
              <a:rPr lang="en-GB" dirty="0"/>
              <a:t> &lt;= </a:t>
            </a:r>
            <a:r>
              <a:rPr lang="en-GB" i="1" dirty="0"/>
              <a:t>threshold</a:t>
            </a:r>
          </a:p>
          <a:p>
            <a:r>
              <a:rPr lang="en-GB" b="1" dirty="0"/>
              <a:t>while </a:t>
            </a:r>
            <a:r>
              <a:rPr lang="en-GB" dirty="0"/>
              <a:t>there are any remaining boxes</a:t>
            </a:r>
          </a:p>
          <a:p>
            <a:pPr lvl="1"/>
            <a:r>
              <a:rPr lang="en-GB" dirty="0"/>
              <a:t>Select the box with the largest </a:t>
            </a:r>
            <a:r>
              <a:rPr lang="en-GB" dirty="0" err="1"/>
              <a:t>proba</a:t>
            </a:r>
            <a:r>
              <a:rPr lang="en-GB" dirty="0"/>
              <a:t>  (</a:t>
            </a:r>
            <a:r>
              <a:rPr lang="en-GB" i="1" dirty="0" err="1"/>
              <a:t>maxBB</a:t>
            </a:r>
            <a:r>
              <a:rPr lang="en-GB" dirty="0"/>
              <a:t>) as a prediction</a:t>
            </a:r>
          </a:p>
          <a:p>
            <a:pPr lvl="1"/>
            <a:r>
              <a:rPr lang="en-GB" dirty="0"/>
              <a:t>Discard boxes with </a:t>
            </a:r>
            <a:r>
              <a:rPr lang="en-GB" dirty="0" err="1"/>
              <a:t>IoU</a:t>
            </a:r>
            <a:r>
              <a:rPr lang="en-GB" dirty="0"/>
              <a:t> &gt;= 0.5 with </a:t>
            </a:r>
            <a:r>
              <a:rPr lang="en-GB" i="1" dirty="0" err="1"/>
              <a:t>maxBB</a:t>
            </a:r>
            <a:endParaRPr lang="en-GB" i="1" dirty="0"/>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570" t="5494" r="5002" b="4103"/>
          <a:stretch/>
        </p:blipFill>
        <p:spPr bwMode="auto">
          <a:xfrm>
            <a:off x="2590800" y="4091941"/>
            <a:ext cx="2438400" cy="2376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1654424" y="6561956"/>
            <a:ext cx="4572000" cy="215444"/>
          </a:xfrm>
          <a:prstGeom prst="rect">
            <a:avLst/>
          </a:prstGeom>
        </p:spPr>
        <p:txBody>
          <a:bodyPr>
            <a:spAutoFit/>
          </a:bodyPr>
          <a:lstStyle/>
          <a:p>
            <a:r>
              <a:rPr lang="en-GB" sz="800" dirty="0">
                <a:hlinkClick r:id="rId3"/>
              </a:rPr>
              <a:t>https://www.youtube.com/watch?v=VAo84c1hQX8</a:t>
            </a:r>
            <a:r>
              <a:rPr lang="en-GB" sz="800" dirty="0"/>
              <a:t> </a:t>
            </a:r>
          </a:p>
        </p:txBody>
      </p:sp>
      <p:pic>
        <p:nvPicPr>
          <p:cNvPr id="1027"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4787" t="2680" r="4093" b="4022"/>
          <a:stretch/>
        </p:blipFill>
        <p:spPr bwMode="auto">
          <a:xfrm>
            <a:off x="5807968" y="4091941"/>
            <a:ext cx="2842260" cy="22783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58894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536" y="0"/>
            <a:ext cx="8229600" cy="1143000"/>
          </a:xfrm>
        </p:spPr>
        <p:txBody>
          <a:bodyPr>
            <a:normAutofit/>
          </a:bodyPr>
          <a:lstStyle/>
          <a:p>
            <a:pPr algn="l"/>
            <a:r>
              <a:rPr lang="en-GB" dirty="0"/>
              <a:t>YOLO</a:t>
            </a:r>
            <a:br>
              <a:rPr lang="en-GB" dirty="0"/>
            </a:br>
            <a:r>
              <a:rPr lang="en-GB" sz="2200" dirty="0"/>
              <a:t>Loss function</a:t>
            </a:r>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7768" y="764704"/>
            <a:ext cx="6515100" cy="4895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703512" y="2036941"/>
            <a:ext cx="2736304" cy="2308324"/>
          </a:xfrm>
          <a:prstGeom prst="rect">
            <a:avLst/>
          </a:prstGeom>
          <a:noFill/>
        </p:spPr>
        <p:txBody>
          <a:bodyPr wrap="square" rtlCol="0">
            <a:spAutoFit/>
          </a:bodyPr>
          <a:lstStyle/>
          <a:p>
            <a:r>
              <a:rPr lang="en-GB" dirty="0">
                <a:solidFill>
                  <a:srgbClr val="FF0000"/>
                </a:solidFill>
              </a:rPr>
              <a:t>This is the loss function for </a:t>
            </a:r>
            <a:r>
              <a:rPr lang="en-GB" dirty="0" err="1">
                <a:solidFill>
                  <a:srgbClr val="FF0000"/>
                </a:solidFill>
              </a:rPr>
              <a:t>yolo</a:t>
            </a:r>
            <a:r>
              <a:rPr lang="en-GB" dirty="0">
                <a:solidFill>
                  <a:srgbClr val="FF0000"/>
                </a:solidFill>
              </a:rPr>
              <a:t> v1 paper.</a:t>
            </a:r>
          </a:p>
          <a:p>
            <a:br>
              <a:rPr lang="en-GB" dirty="0">
                <a:solidFill>
                  <a:srgbClr val="FF0000"/>
                </a:solidFill>
              </a:rPr>
            </a:br>
            <a:r>
              <a:rPr lang="en-GB" dirty="0">
                <a:solidFill>
                  <a:srgbClr val="FF0000"/>
                </a:solidFill>
              </a:rPr>
              <a:t>Here each bounding box predicts an </a:t>
            </a:r>
            <a:r>
              <a:rPr lang="en-GB" dirty="0" err="1">
                <a:solidFill>
                  <a:srgbClr val="FF0000"/>
                </a:solidFill>
              </a:rPr>
              <a:t>objectness</a:t>
            </a:r>
            <a:r>
              <a:rPr lang="en-GB" dirty="0">
                <a:solidFill>
                  <a:srgbClr val="FF0000"/>
                </a:solidFill>
              </a:rPr>
              <a:t> score and a 4 coordinates, but the class predictions are per cell. Hence this: </a:t>
            </a:r>
          </a:p>
        </p:txBody>
      </p:sp>
      <p:cxnSp>
        <p:nvCxnSpPr>
          <p:cNvPr id="7" name="Straight Arrow Connector 6"/>
          <p:cNvCxnSpPr/>
          <p:nvPr/>
        </p:nvCxnSpPr>
        <p:spPr>
          <a:xfrm>
            <a:off x="4151784" y="4149080"/>
            <a:ext cx="3312368" cy="7200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29502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YOLO – making predictions</a:t>
            </a:r>
          </a:p>
        </p:txBody>
      </p:sp>
      <p:sp>
        <p:nvSpPr>
          <p:cNvPr id="3" name="Content Placeholder 2"/>
          <p:cNvSpPr>
            <a:spLocks noGrp="1"/>
          </p:cNvSpPr>
          <p:nvPr>
            <p:ph idx="1"/>
          </p:nvPr>
        </p:nvSpPr>
        <p:spPr>
          <a:xfrm>
            <a:off x="1703512" y="1268761"/>
            <a:ext cx="8507288" cy="4857403"/>
          </a:xfrm>
        </p:spPr>
        <p:txBody>
          <a:bodyPr/>
          <a:lstStyle/>
          <a:p>
            <a:pPr marL="0" indent="0">
              <a:buNone/>
            </a:pPr>
            <a:r>
              <a:rPr lang="en-GB" dirty="0"/>
              <a:t>1.Run CNN on input images (example: S = 3, B = 2)</a:t>
            </a:r>
          </a:p>
          <a:p>
            <a:pPr marL="0" indent="0">
              <a:buNone/>
            </a:pPr>
            <a:r>
              <a:rPr lang="en-GB" dirty="0" err="1"/>
              <a:t>Num</a:t>
            </a:r>
            <a:r>
              <a:rPr lang="en-GB" dirty="0"/>
              <a:t> </a:t>
            </a:r>
            <a:r>
              <a:rPr lang="en-GB" dirty="0" err="1"/>
              <a:t>bboxes</a:t>
            </a:r>
            <a:r>
              <a:rPr lang="en-GB" dirty="0"/>
              <a:t>: </a:t>
            </a:r>
            <a:r>
              <a:rPr lang="en-GB" dirty="0" err="1"/>
              <a:t>SxSxB</a:t>
            </a:r>
            <a:endParaRPr lang="en-GB" dirty="0"/>
          </a:p>
          <a:p>
            <a:pPr marL="0" indent="0">
              <a:buNone/>
            </a:pPr>
            <a:endParaRPr lang="en-GB"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33910" y="2132856"/>
            <a:ext cx="4634090" cy="4491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278494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YOLO – making predictions</a:t>
            </a:r>
          </a:p>
        </p:txBody>
      </p:sp>
      <p:sp>
        <p:nvSpPr>
          <p:cNvPr id="3" name="Content Placeholder 2"/>
          <p:cNvSpPr>
            <a:spLocks noGrp="1"/>
          </p:cNvSpPr>
          <p:nvPr>
            <p:ph idx="1"/>
          </p:nvPr>
        </p:nvSpPr>
        <p:spPr>
          <a:xfrm>
            <a:off x="1703512" y="1268761"/>
            <a:ext cx="8507288" cy="4857403"/>
          </a:xfrm>
        </p:spPr>
        <p:txBody>
          <a:bodyPr/>
          <a:lstStyle/>
          <a:p>
            <a:pPr marL="0" indent="0">
              <a:buNone/>
            </a:pPr>
            <a:r>
              <a:rPr lang="en-GB" dirty="0"/>
              <a:t>1.Run CNN on input images (example: S = 3, B = 2)</a:t>
            </a:r>
          </a:p>
          <a:p>
            <a:pPr marL="0" indent="0">
              <a:buNone/>
            </a:pPr>
            <a:r>
              <a:rPr lang="en-GB" dirty="0"/>
              <a:t>2. Remove low predictions</a:t>
            </a:r>
          </a:p>
          <a:p>
            <a:pPr marL="0" indent="0">
              <a:buNone/>
            </a:pPr>
            <a:endParaRPr lang="en-GB" dirty="0"/>
          </a:p>
        </p:txBody>
      </p:sp>
      <p:pic>
        <p:nvPicPr>
          <p:cNvPr id="13314" name="Picture 2" descr="https://raw.githubusercontent.com/ashishpatel26/DeepLearning.ai-Summary/master/4-%20Convolutional%20Neural%20Networks/Images/3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53406" y="2420888"/>
            <a:ext cx="4015710" cy="39307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4077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YOLO – making predictions</a:t>
            </a:r>
          </a:p>
        </p:txBody>
      </p:sp>
      <p:sp>
        <p:nvSpPr>
          <p:cNvPr id="3" name="Content Placeholder 2"/>
          <p:cNvSpPr>
            <a:spLocks noGrp="1"/>
          </p:cNvSpPr>
          <p:nvPr>
            <p:ph idx="1"/>
          </p:nvPr>
        </p:nvSpPr>
        <p:spPr>
          <a:xfrm>
            <a:off x="1703512" y="1268761"/>
            <a:ext cx="8507288" cy="4857403"/>
          </a:xfrm>
        </p:spPr>
        <p:txBody>
          <a:bodyPr/>
          <a:lstStyle/>
          <a:p>
            <a:pPr marL="0" indent="0">
              <a:buNone/>
            </a:pPr>
            <a:r>
              <a:rPr lang="en-GB" dirty="0"/>
              <a:t>1.Run CNN on input images (example: S = 3, B = 2)</a:t>
            </a:r>
          </a:p>
          <a:p>
            <a:pPr marL="0" indent="0">
              <a:buNone/>
            </a:pPr>
            <a:r>
              <a:rPr lang="en-GB" dirty="0"/>
              <a:t>2. Remove low predictions</a:t>
            </a:r>
          </a:p>
          <a:p>
            <a:pPr marL="0" indent="0">
              <a:buNone/>
            </a:pPr>
            <a:r>
              <a:rPr lang="en-GB" dirty="0"/>
              <a:t>3. NMS</a:t>
            </a:r>
          </a:p>
          <a:p>
            <a:pPr marL="0" indent="0">
              <a:buNone/>
            </a:pPr>
            <a:endParaRPr lang="en-GB" dirty="0"/>
          </a:p>
        </p:txBody>
      </p:sp>
      <p:pic>
        <p:nvPicPr>
          <p:cNvPr id="16386" name="Picture 2" descr="https://raw.githubusercontent.com/ashishpatel26/DeepLearning.ai-Summary/master/4-%20Convolutional%20Neural%20Networks/Images/3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3290" y="2564905"/>
            <a:ext cx="3894710" cy="3812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5177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21506" name="Picture 2" descr="https://miro.medium.com/v2/resize:fit:875/0*Y9p1AJaf1euhDSw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3513" y="620688"/>
            <a:ext cx="5913043" cy="612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26089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dirty="0"/>
              <a:t>Instance segmentation</a:t>
            </a:r>
          </a:p>
        </p:txBody>
      </p:sp>
      <p:sp>
        <p:nvSpPr>
          <p:cNvPr id="5" name="Subtitle 4"/>
          <p:cNvSpPr>
            <a:spLocks noGrp="1"/>
          </p:cNvSpPr>
          <p:nvPr>
            <p:ph type="subTitle" idx="1"/>
          </p:nvPr>
        </p:nvSpPr>
        <p:spPr/>
        <p:txBody>
          <a:bodyPr/>
          <a:lstStyle/>
          <a:p>
            <a:endParaRPr lang="en-GB"/>
          </a:p>
        </p:txBody>
      </p:sp>
    </p:spTree>
    <p:extLst>
      <p:ext uri="{BB962C8B-B14F-4D97-AF65-F5344CB8AC3E}">
        <p14:creationId xmlns:p14="http://schemas.microsoft.com/office/powerpoint/2010/main" val="556087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7528" y="4616"/>
            <a:ext cx="8229600" cy="1143000"/>
          </a:xfrm>
        </p:spPr>
        <p:txBody>
          <a:bodyPr/>
          <a:lstStyle/>
          <a:p>
            <a:pPr algn="l"/>
            <a:r>
              <a:rPr lang="en-GB" dirty="0"/>
              <a:t>Faster-RCNN</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1" y="990972"/>
            <a:ext cx="5446729" cy="5867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5303913" y="307807"/>
            <a:ext cx="5029927" cy="461665"/>
          </a:xfrm>
          <a:prstGeom prst="rect">
            <a:avLst/>
          </a:prstGeom>
          <a:noFill/>
        </p:spPr>
        <p:txBody>
          <a:bodyPr wrap="square" rtlCol="0">
            <a:spAutoFit/>
          </a:bodyPr>
          <a:lstStyle/>
          <a:p>
            <a:r>
              <a:rPr lang="en-GB" sz="2400" dirty="0"/>
              <a:t>Unified framework for object detection</a:t>
            </a:r>
          </a:p>
        </p:txBody>
      </p:sp>
      <p:cxnSp>
        <p:nvCxnSpPr>
          <p:cNvPr id="5" name="Straight Arrow Connector 4"/>
          <p:cNvCxnSpPr>
            <a:cxnSpLocks/>
          </p:cNvCxnSpPr>
          <p:nvPr/>
        </p:nvCxnSpPr>
        <p:spPr>
          <a:xfrm>
            <a:off x="3956180" y="4161453"/>
            <a:ext cx="3219940" cy="947831"/>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6" name="TextBox 5"/>
          <p:cNvSpPr txBox="1"/>
          <p:nvPr/>
        </p:nvSpPr>
        <p:spPr>
          <a:xfrm>
            <a:off x="7322392" y="4509121"/>
            <a:ext cx="3168352" cy="1200329"/>
          </a:xfrm>
          <a:prstGeom prst="rect">
            <a:avLst/>
          </a:prstGeom>
          <a:noFill/>
        </p:spPr>
        <p:txBody>
          <a:bodyPr wrap="square" rtlCol="0">
            <a:spAutoFit/>
          </a:bodyPr>
          <a:lstStyle/>
          <a:p>
            <a:r>
              <a:rPr lang="en-GB" dirty="0"/>
              <a:t>Region proposal network:</a:t>
            </a:r>
          </a:p>
          <a:p>
            <a:r>
              <a:rPr lang="en-GB" dirty="0"/>
              <a:t>replaces selective search  and predicts regions directly from feature maps</a:t>
            </a:r>
          </a:p>
        </p:txBody>
      </p:sp>
      <p:sp>
        <p:nvSpPr>
          <p:cNvPr id="9" name="Rectangle 8"/>
          <p:cNvSpPr/>
          <p:nvPr/>
        </p:nvSpPr>
        <p:spPr>
          <a:xfrm>
            <a:off x="7304890" y="1737683"/>
            <a:ext cx="3363110" cy="1200329"/>
          </a:xfrm>
          <a:prstGeom prst="rect">
            <a:avLst/>
          </a:prstGeom>
        </p:spPr>
        <p:txBody>
          <a:bodyPr wrap="square">
            <a:spAutoFit/>
          </a:bodyPr>
          <a:lstStyle/>
          <a:p>
            <a:r>
              <a:rPr lang="en-GB" dirty="0"/>
              <a:t>The rest of the network is similar to Fast RCNN: use ROI pooling to crop feature maps and classify each region</a:t>
            </a:r>
          </a:p>
        </p:txBody>
      </p:sp>
    </p:spTree>
    <p:extLst>
      <p:ext uri="{BB962C8B-B14F-4D97-AF65-F5344CB8AC3E}">
        <p14:creationId xmlns:p14="http://schemas.microsoft.com/office/powerpoint/2010/main" val="2188643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Mask R-CNN</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00350" y="1700214"/>
            <a:ext cx="6591300" cy="345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8370805" y="3753233"/>
            <a:ext cx="2345000" cy="646331"/>
          </a:xfrm>
          <a:prstGeom prst="rect">
            <a:avLst/>
          </a:prstGeom>
          <a:noFill/>
        </p:spPr>
        <p:txBody>
          <a:bodyPr wrap="square" rtlCol="0">
            <a:spAutoFit/>
          </a:bodyPr>
          <a:lstStyle/>
          <a:p>
            <a:r>
              <a:rPr lang="en-GB" sz="1200" dirty="0"/>
              <a:t>Also predict a 14x14 mask for each of the C classes (semantic segmentation mini-net)</a:t>
            </a:r>
          </a:p>
        </p:txBody>
      </p:sp>
      <p:sp>
        <p:nvSpPr>
          <p:cNvPr id="5" name="TextBox 4"/>
          <p:cNvSpPr txBox="1"/>
          <p:nvPr/>
        </p:nvSpPr>
        <p:spPr>
          <a:xfrm>
            <a:off x="6240017" y="2040960"/>
            <a:ext cx="1496435" cy="276999"/>
          </a:xfrm>
          <a:prstGeom prst="rect">
            <a:avLst/>
          </a:prstGeom>
          <a:noFill/>
        </p:spPr>
        <p:txBody>
          <a:bodyPr wrap="none" rtlCol="0">
            <a:spAutoFit/>
          </a:bodyPr>
          <a:lstStyle/>
          <a:p>
            <a:r>
              <a:rPr lang="en-GB" sz="1200" dirty="0"/>
              <a:t>Just like Faster-RCNN</a:t>
            </a:r>
          </a:p>
        </p:txBody>
      </p:sp>
    </p:spTree>
    <p:extLst>
      <p:ext uri="{BB962C8B-B14F-4D97-AF65-F5344CB8AC3E}">
        <p14:creationId xmlns:p14="http://schemas.microsoft.com/office/powerpoint/2010/main" val="38766272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3239" y="-171400"/>
            <a:ext cx="8229600" cy="1143000"/>
          </a:xfrm>
        </p:spPr>
        <p:txBody>
          <a:bodyPr/>
          <a:lstStyle/>
          <a:p>
            <a:pPr algn="l"/>
            <a:r>
              <a:rPr lang="en-GB" dirty="0"/>
              <a:t>ROI align</a:t>
            </a:r>
          </a:p>
        </p:txBody>
      </p:sp>
      <p:sp>
        <p:nvSpPr>
          <p:cNvPr id="3" name="Content Placeholder 2"/>
          <p:cNvSpPr>
            <a:spLocks noGrp="1"/>
          </p:cNvSpPr>
          <p:nvPr>
            <p:ph idx="1"/>
          </p:nvPr>
        </p:nvSpPr>
        <p:spPr>
          <a:xfrm>
            <a:off x="1984375" y="836713"/>
            <a:ext cx="8229600" cy="4929411"/>
          </a:xfrm>
        </p:spPr>
        <p:txBody>
          <a:bodyPr/>
          <a:lstStyle/>
          <a:p>
            <a:r>
              <a:rPr lang="en-GB" dirty="0"/>
              <a:t>Cropping features using </a:t>
            </a:r>
            <a:r>
              <a:rPr lang="en-GB" dirty="0" err="1"/>
              <a:t>RoI</a:t>
            </a:r>
            <a:r>
              <a:rPr lang="en-GB" dirty="0"/>
              <a:t> Pooling: “snap” to grid cells</a:t>
            </a:r>
          </a:p>
          <a:p>
            <a:r>
              <a:rPr lang="en-GB" dirty="0"/>
              <a:t>Cropping features using </a:t>
            </a:r>
            <a:r>
              <a:rPr lang="en-GB" dirty="0" err="1"/>
              <a:t>RoI</a:t>
            </a:r>
            <a:r>
              <a:rPr lang="en-GB" dirty="0"/>
              <a:t> Align: No “snapping”</a:t>
            </a:r>
          </a:p>
          <a:p>
            <a:pPr lvl="1"/>
            <a:r>
              <a:rPr lang="en-GB" dirty="0"/>
              <a:t>Divide into equal-sized </a:t>
            </a:r>
            <a:r>
              <a:rPr lang="en-GB" dirty="0" err="1"/>
              <a:t>subregions</a:t>
            </a:r>
            <a:r>
              <a:rPr lang="en-GB" dirty="0"/>
              <a:t> (may not be aligned to grid!)</a:t>
            </a:r>
          </a:p>
          <a:p>
            <a:pPr lvl="1"/>
            <a:r>
              <a:rPr lang="en-GB" dirty="0"/>
              <a:t>Sample features at regularly-spaced points in each </a:t>
            </a:r>
            <a:r>
              <a:rPr lang="en-GB" dirty="0" err="1"/>
              <a:t>subregion</a:t>
            </a:r>
            <a:r>
              <a:rPr lang="en-GB" dirty="0"/>
              <a:t> using bilinear interpolation</a:t>
            </a:r>
          </a:p>
        </p:txBody>
      </p:sp>
      <p:sp>
        <p:nvSpPr>
          <p:cNvPr id="4" name="AutoShape 2" descr="How RoI (region of interest) Align works. | Download Scientific Diagram"/>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AutoShape 4" descr="How RoI (region of interest) Align works. | Download Scientific Diagram"/>
          <p:cNvSpPr>
            <a:spLocks noChangeAspect="1" noChangeArrowheads="1"/>
          </p:cNvSpPr>
          <p:nvPr/>
        </p:nvSpPr>
        <p:spPr bwMode="auto">
          <a:xfrm>
            <a:off x="1831975" y="7938"/>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7413"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420212" y="4752920"/>
            <a:ext cx="3064194" cy="2037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41199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1476" y="1268760"/>
            <a:ext cx="8058150" cy="435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558605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GB" dirty="0"/>
              <a:t>Mask RCNN</a:t>
            </a:r>
            <a:br>
              <a:rPr lang="en-GB" dirty="0"/>
            </a:br>
            <a:r>
              <a:rPr lang="en-GB" dirty="0"/>
              <a:t>Beyond instance segmentation</a:t>
            </a:r>
          </a:p>
        </p:txBody>
      </p:sp>
      <p:pic>
        <p:nvPicPr>
          <p:cNvPr id="1945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628800"/>
            <a:ext cx="6261928" cy="44728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168009" y="3882307"/>
            <a:ext cx="4104457" cy="1200329"/>
          </a:xfrm>
          <a:prstGeom prst="rect">
            <a:avLst/>
          </a:prstGeom>
          <a:noFill/>
        </p:spPr>
        <p:txBody>
          <a:bodyPr wrap="square" rtlCol="0">
            <a:spAutoFit/>
          </a:bodyPr>
          <a:lstStyle/>
          <a:p>
            <a:pPr algn="just"/>
            <a:r>
              <a:rPr lang="en-GB" dirty="0"/>
              <a:t>One mask for each of the K different </a:t>
            </a:r>
            <a:r>
              <a:rPr lang="en-GB" dirty="0" err="1"/>
              <a:t>keypoints</a:t>
            </a:r>
            <a:endParaRPr lang="en-GB" dirty="0"/>
          </a:p>
          <a:p>
            <a:pPr algn="just"/>
            <a:r>
              <a:rPr lang="en-GB" dirty="0"/>
              <a:t>Each ground truth mask has a single pixel turned on</a:t>
            </a:r>
          </a:p>
        </p:txBody>
      </p:sp>
      <p:pic>
        <p:nvPicPr>
          <p:cNvPr id="1946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6520" y="5373217"/>
            <a:ext cx="2569840" cy="1229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832593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GB" dirty="0"/>
              <a:t>Mask RCNN</a:t>
            </a:r>
            <a:br>
              <a:rPr lang="en-GB" dirty="0"/>
            </a:br>
            <a:r>
              <a:rPr lang="en-GB" dirty="0"/>
              <a:t>Beyond instance segmentation</a:t>
            </a:r>
          </a:p>
        </p:txBody>
      </p:sp>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9496" y="2996952"/>
            <a:ext cx="9239250" cy="294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07664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dirty="0"/>
              <a:t>Panoptic segmentation</a:t>
            </a:r>
          </a:p>
        </p:txBody>
      </p:sp>
      <p:sp>
        <p:nvSpPr>
          <p:cNvPr id="5" name="Subtitle 4"/>
          <p:cNvSpPr>
            <a:spLocks noGrp="1"/>
          </p:cNvSpPr>
          <p:nvPr>
            <p:ph type="subTitle" idx="1"/>
          </p:nvPr>
        </p:nvSpPr>
        <p:spPr/>
        <p:txBody>
          <a:bodyPr/>
          <a:lstStyle/>
          <a:p>
            <a:endParaRPr lang="en-GB"/>
          </a:p>
        </p:txBody>
      </p:sp>
    </p:spTree>
    <p:extLst>
      <p:ext uri="{BB962C8B-B14F-4D97-AF65-F5344CB8AC3E}">
        <p14:creationId xmlns:p14="http://schemas.microsoft.com/office/powerpoint/2010/main" val="26202242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Panoptic segmentation</a:t>
            </a:r>
          </a:p>
        </p:txBody>
      </p:sp>
      <p:sp>
        <p:nvSpPr>
          <p:cNvPr id="3" name="Content Placeholder 2"/>
          <p:cNvSpPr>
            <a:spLocks noGrp="1"/>
          </p:cNvSpPr>
          <p:nvPr>
            <p:ph idx="1"/>
          </p:nvPr>
        </p:nvSpPr>
        <p:spPr/>
        <p:txBody>
          <a:bodyPr>
            <a:normAutofit/>
          </a:bodyPr>
          <a:lstStyle/>
          <a:p>
            <a:r>
              <a:rPr lang="en-GB" i="1" dirty="0"/>
              <a:t>Things</a:t>
            </a:r>
            <a:r>
              <a:rPr lang="en-GB" dirty="0"/>
              <a:t>: Object categories that can be separated into object instances (e.g. cats, cars, persons) </a:t>
            </a:r>
          </a:p>
          <a:p>
            <a:r>
              <a:rPr lang="en-GB" i="1" dirty="0"/>
              <a:t>Stuff</a:t>
            </a:r>
            <a:r>
              <a:rPr lang="en-GB" dirty="0"/>
              <a:t>: Object categories that cannot be separated into instances (e.g. sky, grass, water, trees) </a:t>
            </a:r>
          </a:p>
          <a:p>
            <a:r>
              <a:rPr lang="en-GB" dirty="0"/>
              <a:t>Label all pixels in the image (both things and stuff) </a:t>
            </a:r>
          </a:p>
          <a:p>
            <a:r>
              <a:rPr lang="en-GB" dirty="0"/>
              <a:t>For “thing” categories also separate into instances</a:t>
            </a:r>
          </a:p>
        </p:txBody>
      </p:sp>
    </p:spTree>
    <p:extLst>
      <p:ext uri="{BB962C8B-B14F-4D97-AF65-F5344CB8AC3E}">
        <p14:creationId xmlns:p14="http://schemas.microsoft.com/office/powerpoint/2010/main" val="4637427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Panoptic segmentation</a:t>
            </a:r>
          </a:p>
        </p:txBody>
      </p:sp>
      <p:pic>
        <p:nvPicPr>
          <p:cNvPr id="18434" name="Picture 2" descr="Panoptic Segmentation: Definition, Datasets &amp; Tutorial [202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7102"/>
          <a:stretch/>
        </p:blipFill>
        <p:spPr bwMode="auto">
          <a:xfrm>
            <a:off x="3647728" y="1628800"/>
            <a:ext cx="5057401" cy="4476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19185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89E126-D0EB-D105-2E39-8320DBB84CC5}"/>
              </a:ext>
            </a:extLst>
          </p:cNvPr>
          <p:cNvSpPr>
            <a:spLocks noGrp="1"/>
          </p:cNvSpPr>
          <p:nvPr>
            <p:ph type="ctrTitle"/>
          </p:nvPr>
        </p:nvSpPr>
        <p:spPr/>
        <p:txBody>
          <a:bodyPr>
            <a:normAutofit/>
          </a:bodyPr>
          <a:lstStyle/>
          <a:p>
            <a:pPr algn="l"/>
            <a:r>
              <a:rPr lang="en-US" i="0">
                <a:solidFill>
                  <a:srgbClr val="1F2328"/>
                </a:solidFill>
                <a:effectLst/>
                <a:latin typeface="-apple-system"/>
              </a:rPr>
              <a:t>DETR: End-to-End Object Detection with Transformers</a:t>
            </a:r>
          </a:p>
        </p:txBody>
      </p:sp>
      <p:sp>
        <p:nvSpPr>
          <p:cNvPr id="5" name="Subtitle 4">
            <a:extLst>
              <a:ext uri="{FF2B5EF4-FFF2-40B4-BE49-F238E27FC236}">
                <a16:creationId xmlns:a16="http://schemas.microsoft.com/office/drawing/2014/main" id="{44B73CA0-A960-CC12-51FE-517CC2F1364F}"/>
              </a:ext>
            </a:extLst>
          </p:cNvPr>
          <p:cNvSpPr>
            <a:spLocks noGrp="1"/>
          </p:cNvSpPr>
          <p:nvPr>
            <p:ph type="subTitle" idx="1"/>
          </p:nvPr>
        </p:nvSpPr>
        <p:spPr/>
        <p:txBody>
          <a:bodyPr/>
          <a:lstStyle/>
          <a:p>
            <a:endParaRPr lang="en-US">
              <a:hlinkClick r:id="rId2"/>
            </a:endParaRPr>
          </a:p>
          <a:p>
            <a:endParaRPr lang="en-US">
              <a:hlinkClick r:id="rId2"/>
            </a:endParaRPr>
          </a:p>
          <a:p>
            <a:r>
              <a:rPr lang="en-US">
                <a:hlinkClick r:id="rId2"/>
              </a:rPr>
              <a:t>https://github.com/facebookresearch/detr</a:t>
            </a:r>
            <a:r>
              <a:rPr lang="en-US"/>
              <a:t> </a:t>
            </a:r>
          </a:p>
        </p:txBody>
      </p:sp>
    </p:spTree>
    <p:extLst>
      <p:ext uri="{BB962C8B-B14F-4D97-AF65-F5344CB8AC3E}">
        <p14:creationId xmlns:p14="http://schemas.microsoft.com/office/powerpoint/2010/main" val="20591651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276E9-73D1-171F-01EC-B1CBE2983FC9}"/>
              </a:ext>
            </a:extLst>
          </p:cNvPr>
          <p:cNvSpPr>
            <a:spLocks noGrp="1"/>
          </p:cNvSpPr>
          <p:nvPr>
            <p:ph type="title"/>
          </p:nvPr>
        </p:nvSpPr>
        <p:spPr/>
        <p:txBody>
          <a:bodyPr/>
          <a:lstStyle/>
          <a:p>
            <a:r>
              <a:rPr lang="en-US"/>
              <a:t>DETR</a:t>
            </a:r>
          </a:p>
        </p:txBody>
      </p:sp>
      <p:sp>
        <p:nvSpPr>
          <p:cNvPr id="3" name="Content Placeholder 2">
            <a:extLst>
              <a:ext uri="{FF2B5EF4-FFF2-40B4-BE49-F238E27FC236}">
                <a16:creationId xmlns:a16="http://schemas.microsoft.com/office/drawing/2014/main" id="{DFDBCA37-B342-AAA7-CDC2-4CD15163AE57}"/>
              </a:ext>
            </a:extLst>
          </p:cNvPr>
          <p:cNvSpPr>
            <a:spLocks noGrp="1"/>
          </p:cNvSpPr>
          <p:nvPr>
            <p:ph idx="1"/>
          </p:nvPr>
        </p:nvSpPr>
        <p:spPr/>
        <p:txBody>
          <a:bodyPr/>
          <a:lstStyle/>
          <a:p>
            <a:r>
              <a:rPr lang="en-US"/>
              <a:t>Simplifies the process of object detection by formulating object detection as a </a:t>
            </a:r>
            <a:r>
              <a:rPr lang="en-US" b="1"/>
              <a:t>direct set prediction </a:t>
            </a:r>
            <a:r>
              <a:rPr lang="en-US"/>
              <a:t>problem</a:t>
            </a:r>
            <a:endParaRPr lang="en-US" b="1"/>
          </a:p>
          <a:p>
            <a:r>
              <a:rPr lang="en-US"/>
              <a:t>Previous methods make predictions based on some initial guesses</a:t>
            </a:r>
          </a:p>
          <a:p>
            <a:pPr lvl="1"/>
            <a:r>
              <a:rPr lang="en-US"/>
              <a:t>Two stage methods predict objects w.r.t. proposals</a:t>
            </a:r>
          </a:p>
          <a:p>
            <a:pPr lvl="1"/>
            <a:r>
              <a:rPr lang="en-US"/>
              <a:t>Single stage methods predict objects w.r.t. a grid of possible object centers</a:t>
            </a:r>
          </a:p>
          <a:p>
            <a:r>
              <a:rPr lang="en-US" b="0" i="0">
                <a:solidFill>
                  <a:srgbClr val="1F2328"/>
                </a:solidFill>
                <a:effectLst/>
                <a:latin typeface="-apple-system"/>
              </a:rPr>
              <a:t>DETR reasons about the </a:t>
            </a:r>
            <a:r>
              <a:rPr lang="en-US" b="1" i="0">
                <a:solidFill>
                  <a:srgbClr val="1F2328"/>
                </a:solidFill>
                <a:effectLst/>
                <a:latin typeface="-apple-system"/>
              </a:rPr>
              <a:t>relations</a:t>
            </a:r>
            <a:r>
              <a:rPr lang="en-US" b="0" i="0">
                <a:solidFill>
                  <a:srgbClr val="1F2328"/>
                </a:solidFill>
                <a:effectLst/>
                <a:latin typeface="-apple-system"/>
              </a:rPr>
              <a:t> of the objects and the global image context to directly output the final set of predictions </a:t>
            </a:r>
            <a:r>
              <a:rPr lang="en-US" b="1" i="0">
                <a:solidFill>
                  <a:srgbClr val="1F2328"/>
                </a:solidFill>
                <a:effectLst/>
                <a:latin typeface="-apple-system"/>
              </a:rPr>
              <a:t>in parallel</a:t>
            </a:r>
            <a:endParaRPr lang="en-US" b="1"/>
          </a:p>
        </p:txBody>
      </p:sp>
    </p:spTree>
    <p:extLst>
      <p:ext uri="{BB962C8B-B14F-4D97-AF65-F5344CB8AC3E}">
        <p14:creationId xmlns:p14="http://schemas.microsoft.com/office/powerpoint/2010/main" val="70559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Region proposal </a:t>
            </a:r>
            <a:r>
              <a:rPr lang="en-GB" dirty="0" err="1"/>
              <a:t>newtork</a:t>
            </a:r>
            <a:endParaRPr lang="en-GB"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2950" y="3280647"/>
            <a:ext cx="3731037" cy="3168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8015" y="3280647"/>
            <a:ext cx="3767948" cy="3067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544692" y="1436712"/>
            <a:ext cx="6768753" cy="1200329"/>
          </a:xfrm>
          <a:prstGeom prst="rect">
            <a:avLst/>
          </a:prstGeom>
        </p:spPr>
        <p:txBody>
          <a:bodyPr wrap="square">
            <a:spAutoFit/>
          </a:bodyPr>
          <a:lstStyle/>
          <a:p>
            <a:r>
              <a:rPr lang="en-GB" dirty="0"/>
              <a:t>Run image through backbone CNN (</a:t>
            </a:r>
            <a:r>
              <a:rPr lang="en-GB"/>
              <a:t>features are aligned </a:t>
            </a:r>
            <a:r>
              <a:rPr lang="en-GB" dirty="0"/>
              <a:t>to input image</a:t>
            </a:r>
            <a:r>
              <a:rPr lang="en-GB"/>
              <a:t>)  -&gt; Each </a:t>
            </a:r>
            <a:r>
              <a:rPr lang="en-GB" dirty="0"/>
              <a:t>feature corresponds to a point in </a:t>
            </a:r>
            <a:r>
              <a:rPr lang="en-GB"/>
              <a:t>the input</a:t>
            </a:r>
          </a:p>
          <a:p>
            <a:endParaRPr lang="en-GB"/>
          </a:p>
          <a:p>
            <a:r>
              <a:rPr lang="en-GB"/>
              <a:t>Anchor box of fixed size at each position of the feature map</a:t>
            </a:r>
            <a:endParaRPr lang="en-GB" dirty="0"/>
          </a:p>
        </p:txBody>
      </p:sp>
      <p:sp>
        <p:nvSpPr>
          <p:cNvPr id="3" name="TextBox 2">
            <a:extLst>
              <a:ext uri="{FF2B5EF4-FFF2-40B4-BE49-F238E27FC236}">
                <a16:creationId xmlns:a16="http://schemas.microsoft.com/office/drawing/2014/main" id="{42518E26-01E8-5D39-413A-6323B8797352}"/>
              </a:ext>
            </a:extLst>
          </p:cNvPr>
          <p:cNvSpPr txBox="1"/>
          <p:nvPr/>
        </p:nvSpPr>
        <p:spPr>
          <a:xfrm>
            <a:off x="1623526" y="6492875"/>
            <a:ext cx="1202573" cy="369332"/>
          </a:xfrm>
          <a:prstGeom prst="rect">
            <a:avLst/>
          </a:prstGeom>
          <a:noFill/>
        </p:spPr>
        <p:txBody>
          <a:bodyPr wrap="none" rtlCol="0">
            <a:spAutoFit/>
          </a:bodyPr>
          <a:lstStyle/>
          <a:p>
            <a:r>
              <a:rPr lang="en-US"/>
              <a:t>3x480x640</a:t>
            </a:r>
          </a:p>
        </p:txBody>
      </p:sp>
      <p:sp>
        <p:nvSpPr>
          <p:cNvPr id="5" name="TextBox 4">
            <a:extLst>
              <a:ext uri="{FF2B5EF4-FFF2-40B4-BE49-F238E27FC236}">
                <a16:creationId xmlns:a16="http://schemas.microsoft.com/office/drawing/2014/main" id="{38EB900F-4426-ACFD-891F-89447B7AF768}"/>
              </a:ext>
            </a:extLst>
          </p:cNvPr>
          <p:cNvSpPr txBox="1"/>
          <p:nvPr/>
        </p:nvSpPr>
        <p:spPr>
          <a:xfrm>
            <a:off x="6918015" y="6448999"/>
            <a:ext cx="968535" cy="369332"/>
          </a:xfrm>
          <a:prstGeom prst="rect">
            <a:avLst/>
          </a:prstGeom>
          <a:noFill/>
        </p:spPr>
        <p:txBody>
          <a:bodyPr wrap="none" rtlCol="0">
            <a:spAutoFit/>
          </a:bodyPr>
          <a:lstStyle/>
          <a:p>
            <a:r>
              <a:rPr lang="en-US"/>
              <a:t>512x5x6</a:t>
            </a:r>
          </a:p>
        </p:txBody>
      </p:sp>
    </p:spTree>
    <p:extLst>
      <p:ext uri="{BB962C8B-B14F-4D97-AF65-F5344CB8AC3E}">
        <p14:creationId xmlns:p14="http://schemas.microsoft.com/office/powerpoint/2010/main" val="32521769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276E9-73D1-171F-01EC-B1CBE2983FC9}"/>
              </a:ext>
            </a:extLst>
          </p:cNvPr>
          <p:cNvSpPr>
            <a:spLocks noGrp="1"/>
          </p:cNvSpPr>
          <p:nvPr>
            <p:ph type="title"/>
          </p:nvPr>
        </p:nvSpPr>
        <p:spPr/>
        <p:txBody>
          <a:bodyPr/>
          <a:lstStyle/>
          <a:p>
            <a:r>
              <a:rPr lang="en-US"/>
              <a:t>DETR</a:t>
            </a:r>
          </a:p>
        </p:txBody>
      </p:sp>
      <p:pic>
        <p:nvPicPr>
          <p:cNvPr id="5" name="Picture 4">
            <a:extLst>
              <a:ext uri="{FF2B5EF4-FFF2-40B4-BE49-F238E27FC236}">
                <a16:creationId xmlns:a16="http://schemas.microsoft.com/office/drawing/2014/main" id="{E7CE4D09-7C35-1B55-0EE9-01E4456DF759}"/>
              </a:ext>
            </a:extLst>
          </p:cNvPr>
          <p:cNvPicPr>
            <a:picLocks noChangeAspect="1"/>
          </p:cNvPicPr>
          <p:nvPr/>
        </p:nvPicPr>
        <p:blipFill>
          <a:blip r:embed="rId2"/>
          <a:stretch>
            <a:fillRect/>
          </a:stretch>
        </p:blipFill>
        <p:spPr>
          <a:xfrm>
            <a:off x="566223" y="1601744"/>
            <a:ext cx="11059553" cy="2992585"/>
          </a:xfrm>
          <a:prstGeom prst="rect">
            <a:avLst/>
          </a:prstGeom>
        </p:spPr>
      </p:pic>
      <p:sp>
        <p:nvSpPr>
          <p:cNvPr id="7" name="TextBox 6">
            <a:extLst>
              <a:ext uri="{FF2B5EF4-FFF2-40B4-BE49-F238E27FC236}">
                <a16:creationId xmlns:a16="http://schemas.microsoft.com/office/drawing/2014/main" id="{4B175ED5-393C-FCB8-A8F1-8EC990E4988F}"/>
              </a:ext>
            </a:extLst>
          </p:cNvPr>
          <p:cNvSpPr txBox="1"/>
          <p:nvPr/>
        </p:nvSpPr>
        <p:spPr>
          <a:xfrm>
            <a:off x="838200" y="4907902"/>
            <a:ext cx="10647784" cy="1200329"/>
          </a:xfrm>
          <a:prstGeom prst="rect">
            <a:avLst/>
          </a:prstGeom>
          <a:noFill/>
        </p:spPr>
        <p:txBody>
          <a:bodyPr wrap="square" rtlCol="0">
            <a:spAutoFit/>
          </a:bodyPr>
          <a:lstStyle/>
          <a:p>
            <a:r>
              <a:rPr lang="en-US"/>
              <a:t>DETR infers a fixed-size set of N predictions, in a single pass through the model, where N is significantly larger than the typical number of objects in an image</a:t>
            </a:r>
          </a:p>
          <a:p>
            <a:endParaRPr lang="en-US"/>
          </a:p>
          <a:p>
            <a:endParaRPr lang="en-US"/>
          </a:p>
        </p:txBody>
      </p:sp>
    </p:spTree>
    <p:extLst>
      <p:ext uri="{BB962C8B-B14F-4D97-AF65-F5344CB8AC3E}">
        <p14:creationId xmlns:p14="http://schemas.microsoft.com/office/powerpoint/2010/main" val="19949567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276E9-73D1-171F-01EC-B1CBE2983FC9}"/>
              </a:ext>
            </a:extLst>
          </p:cNvPr>
          <p:cNvSpPr>
            <a:spLocks noGrp="1"/>
          </p:cNvSpPr>
          <p:nvPr>
            <p:ph type="title"/>
          </p:nvPr>
        </p:nvSpPr>
        <p:spPr/>
        <p:txBody>
          <a:bodyPr/>
          <a:lstStyle/>
          <a:p>
            <a:r>
              <a:rPr lang="en-US"/>
              <a:t>DETR</a:t>
            </a:r>
          </a:p>
        </p:txBody>
      </p:sp>
      <p:pic>
        <p:nvPicPr>
          <p:cNvPr id="5" name="Picture 4">
            <a:extLst>
              <a:ext uri="{FF2B5EF4-FFF2-40B4-BE49-F238E27FC236}">
                <a16:creationId xmlns:a16="http://schemas.microsoft.com/office/drawing/2014/main" id="{E7CE4D09-7C35-1B55-0EE9-01E4456DF759}"/>
              </a:ext>
            </a:extLst>
          </p:cNvPr>
          <p:cNvPicPr>
            <a:picLocks noChangeAspect="1"/>
          </p:cNvPicPr>
          <p:nvPr/>
        </p:nvPicPr>
        <p:blipFill>
          <a:blip r:embed="rId2"/>
          <a:stretch>
            <a:fillRect/>
          </a:stretch>
        </p:blipFill>
        <p:spPr>
          <a:xfrm>
            <a:off x="566223" y="1601744"/>
            <a:ext cx="11059553" cy="2992585"/>
          </a:xfrm>
          <a:prstGeom prst="rect">
            <a:avLst/>
          </a:prstGeom>
        </p:spPr>
      </p:pic>
      <p:sp>
        <p:nvSpPr>
          <p:cNvPr id="3" name="TextBox 2">
            <a:extLst>
              <a:ext uri="{FF2B5EF4-FFF2-40B4-BE49-F238E27FC236}">
                <a16:creationId xmlns:a16="http://schemas.microsoft.com/office/drawing/2014/main" id="{8CF77122-43CA-D93D-E46E-5F5F12F6E2C1}"/>
              </a:ext>
            </a:extLst>
          </p:cNvPr>
          <p:cNvSpPr txBox="1"/>
          <p:nvPr/>
        </p:nvSpPr>
        <p:spPr>
          <a:xfrm>
            <a:off x="838200" y="4907902"/>
            <a:ext cx="10647784" cy="1200329"/>
          </a:xfrm>
          <a:prstGeom prst="rect">
            <a:avLst/>
          </a:prstGeom>
          <a:noFill/>
        </p:spPr>
        <p:txBody>
          <a:bodyPr wrap="square" rtlCol="0">
            <a:spAutoFit/>
          </a:bodyPr>
          <a:lstStyle/>
          <a:p>
            <a:r>
              <a:rPr lang="en-US"/>
              <a:t>Starting from the initial image, a CNN backbone is used to extract a compact feature representation with a lower resolution feature map </a:t>
            </a:r>
          </a:p>
          <a:p>
            <a:endParaRPr lang="en-US"/>
          </a:p>
          <a:p>
            <a:endParaRPr lang="en-US"/>
          </a:p>
        </p:txBody>
      </p:sp>
      <p:pic>
        <p:nvPicPr>
          <p:cNvPr id="7" name="Picture 6">
            <a:extLst>
              <a:ext uri="{FF2B5EF4-FFF2-40B4-BE49-F238E27FC236}">
                <a16:creationId xmlns:a16="http://schemas.microsoft.com/office/drawing/2014/main" id="{F8930117-5D6F-155E-5C0C-721D422E3746}"/>
              </a:ext>
            </a:extLst>
          </p:cNvPr>
          <p:cNvPicPr>
            <a:picLocks noChangeAspect="1"/>
          </p:cNvPicPr>
          <p:nvPr/>
        </p:nvPicPr>
        <p:blipFill>
          <a:blip r:embed="rId3"/>
          <a:stretch>
            <a:fillRect/>
          </a:stretch>
        </p:blipFill>
        <p:spPr>
          <a:xfrm>
            <a:off x="5845241" y="5607398"/>
            <a:ext cx="1265030" cy="289585"/>
          </a:xfrm>
          <a:prstGeom prst="rect">
            <a:avLst/>
          </a:prstGeom>
        </p:spPr>
      </p:pic>
      <p:pic>
        <p:nvPicPr>
          <p:cNvPr id="9" name="Picture 8">
            <a:extLst>
              <a:ext uri="{FF2B5EF4-FFF2-40B4-BE49-F238E27FC236}">
                <a16:creationId xmlns:a16="http://schemas.microsoft.com/office/drawing/2014/main" id="{A9902514-7C09-ACBE-910E-B906F2D67645}"/>
              </a:ext>
            </a:extLst>
          </p:cNvPr>
          <p:cNvPicPr>
            <a:picLocks noChangeAspect="1"/>
          </p:cNvPicPr>
          <p:nvPr/>
        </p:nvPicPr>
        <p:blipFill>
          <a:blip r:embed="rId4"/>
          <a:stretch>
            <a:fillRect/>
          </a:stretch>
        </p:blipFill>
        <p:spPr>
          <a:xfrm>
            <a:off x="5819837" y="5951482"/>
            <a:ext cx="2842506" cy="350550"/>
          </a:xfrm>
          <a:prstGeom prst="rect">
            <a:avLst/>
          </a:prstGeom>
        </p:spPr>
      </p:pic>
      <p:pic>
        <p:nvPicPr>
          <p:cNvPr id="13" name="Picture 12">
            <a:extLst>
              <a:ext uri="{FF2B5EF4-FFF2-40B4-BE49-F238E27FC236}">
                <a16:creationId xmlns:a16="http://schemas.microsoft.com/office/drawing/2014/main" id="{285C5C41-9B0F-C2FF-BCAC-249D44675B70}"/>
              </a:ext>
            </a:extLst>
          </p:cNvPr>
          <p:cNvPicPr>
            <a:picLocks noChangeAspect="1"/>
          </p:cNvPicPr>
          <p:nvPr/>
        </p:nvPicPr>
        <p:blipFill>
          <a:blip r:embed="rId5"/>
          <a:stretch>
            <a:fillRect/>
          </a:stretch>
        </p:blipFill>
        <p:spPr>
          <a:xfrm>
            <a:off x="2275115" y="5795259"/>
            <a:ext cx="1828958" cy="312447"/>
          </a:xfrm>
          <a:prstGeom prst="rect">
            <a:avLst/>
          </a:prstGeom>
        </p:spPr>
      </p:pic>
      <p:sp>
        <p:nvSpPr>
          <p:cNvPr id="15" name="Flowchart: Manual Operation 14">
            <a:extLst>
              <a:ext uri="{FF2B5EF4-FFF2-40B4-BE49-F238E27FC236}">
                <a16:creationId xmlns:a16="http://schemas.microsoft.com/office/drawing/2014/main" id="{197AF88F-4151-78F8-9C05-BD0D2A16E8A5}"/>
              </a:ext>
            </a:extLst>
          </p:cNvPr>
          <p:cNvSpPr/>
          <p:nvPr/>
        </p:nvSpPr>
        <p:spPr>
          <a:xfrm rot="16200000">
            <a:off x="4339437" y="5607104"/>
            <a:ext cx="1109064" cy="612648"/>
          </a:xfrm>
          <a:prstGeom prst="flowChartManualOperat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CNN</a:t>
            </a:r>
          </a:p>
        </p:txBody>
      </p:sp>
      <p:cxnSp>
        <p:nvCxnSpPr>
          <p:cNvPr id="17" name="Straight Arrow Connector 16">
            <a:extLst>
              <a:ext uri="{FF2B5EF4-FFF2-40B4-BE49-F238E27FC236}">
                <a16:creationId xmlns:a16="http://schemas.microsoft.com/office/drawing/2014/main" id="{B2780429-91AD-E14A-8E67-76B8E715BB94}"/>
              </a:ext>
            </a:extLst>
          </p:cNvPr>
          <p:cNvCxnSpPr>
            <a:cxnSpLocks/>
          </p:cNvCxnSpPr>
          <p:nvPr/>
        </p:nvCxnSpPr>
        <p:spPr>
          <a:xfrm flipH="1" flipV="1">
            <a:off x="1250302" y="3153747"/>
            <a:ext cx="2500604" cy="1847461"/>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85916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276E9-73D1-171F-01EC-B1CBE2983FC9}"/>
              </a:ext>
            </a:extLst>
          </p:cNvPr>
          <p:cNvSpPr>
            <a:spLocks noGrp="1"/>
          </p:cNvSpPr>
          <p:nvPr>
            <p:ph type="title"/>
          </p:nvPr>
        </p:nvSpPr>
        <p:spPr/>
        <p:txBody>
          <a:bodyPr/>
          <a:lstStyle/>
          <a:p>
            <a:r>
              <a:rPr lang="en-US"/>
              <a:t>DETR</a:t>
            </a:r>
          </a:p>
        </p:txBody>
      </p:sp>
      <p:pic>
        <p:nvPicPr>
          <p:cNvPr id="5" name="Picture 4">
            <a:extLst>
              <a:ext uri="{FF2B5EF4-FFF2-40B4-BE49-F238E27FC236}">
                <a16:creationId xmlns:a16="http://schemas.microsoft.com/office/drawing/2014/main" id="{E7CE4D09-7C35-1B55-0EE9-01E4456DF759}"/>
              </a:ext>
            </a:extLst>
          </p:cNvPr>
          <p:cNvPicPr>
            <a:picLocks noChangeAspect="1"/>
          </p:cNvPicPr>
          <p:nvPr/>
        </p:nvPicPr>
        <p:blipFill>
          <a:blip r:embed="rId2"/>
          <a:stretch>
            <a:fillRect/>
          </a:stretch>
        </p:blipFill>
        <p:spPr>
          <a:xfrm>
            <a:off x="566223" y="1601744"/>
            <a:ext cx="11059553" cy="2992585"/>
          </a:xfrm>
          <a:prstGeom prst="rect">
            <a:avLst/>
          </a:prstGeom>
        </p:spPr>
      </p:pic>
      <p:sp>
        <p:nvSpPr>
          <p:cNvPr id="3" name="TextBox 2">
            <a:extLst>
              <a:ext uri="{FF2B5EF4-FFF2-40B4-BE49-F238E27FC236}">
                <a16:creationId xmlns:a16="http://schemas.microsoft.com/office/drawing/2014/main" id="{8CF77122-43CA-D93D-E46E-5F5F12F6E2C1}"/>
              </a:ext>
            </a:extLst>
          </p:cNvPr>
          <p:cNvSpPr txBox="1"/>
          <p:nvPr/>
        </p:nvSpPr>
        <p:spPr>
          <a:xfrm>
            <a:off x="838200" y="4907902"/>
            <a:ext cx="10647784" cy="1754326"/>
          </a:xfrm>
          <a:prstGeom prst="rect">
            <a:avLst/>
          </a:prstGeom>
          <a:noFill/>
        </p:spPr>
        <p:txBody>
          <a:bodyPr wrap="square" rtlCol="0">
            <a:spAutoFit/>
          </a:bodyPr>
          <a:lstStyle/>
          <a:p>
            <a:r>
              <a:rPr lang="en-US"/>
              <a:t>- 1x1 convolution to reduce the channel dimension from C to d</a:t>
            </a:r>
          </a:p>
          <a:p>
            <a:r>
              <a:rPr lang="en-US"/>
              <a:t>- collapse spatial dimensions (the encoder expects a sequence) and obtain d x HW feature map</a:t>
            </a:r>
          </a:p>
          <a:p>
            <a:r>
              <a:rPr lang="en-US"/>
              <a:t>- standard encoder architecture: MHA, FFN</a:t>
            </a:r>
          </a:p>
          <a:p>
            <a:r>
              <a:rPr lang="en-US"/>
              <a:t>- add positional encodings as the encoder is permutation invariant</a:t>
            </a:r>
          </a:p>
          <a:p>
            <a:endParaRPr lang="en-US"/>
          </a:p>
          <a:p>
            <a:endParaRPr lang="en-US"/>
          </a:p>
        </p:txBody>
      </p:sp>
      <p:cxnSp>
        <p:nvCxnSpPr>
          <p:cNvPr id="17" name="Straight Arrow Connector 16">
            <a:extLst>
              <a:ext uri="{FF2B5EF4-FFF2-40B4-BE49-F238E27FC236}">
                <a16:creationId xmlns:a16="http://schemas.microsoft.com/office/drawing/2014/main" id="{B2780429-91AD-E14A-8E67-76B8E715BB94}"/>
              </a:ext>
            </a:extLst>
          </p:cNvPr>
          <p:cNvCxnSpPr>
            <a:cxnSpLocks/>
          </p:cNvCxnSpPr>
          <p:nvPr/>
        </p:nvCxnSpPr>
        <p:spPr>
          <a:xfrm flipV="1">
            <a:off x="3069771" y="2200117"/>
            <a:ext cx="119823" cy="2513984"/>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82ECED-51F9-25B6-5E51-99CFA3B85DE3}"/>
              </a:ext>
            </a:extLst>
          </p:cNvPr>
          <p:cNvPicPr>
            <a:picLocks noChangeAspect="1"/>
          </p:cNvPicPr>
          <p:nvPr/>
        </p:nvPicPr>
        <p:blipFill>
          <a:blip r:embed="rId3"/>
          <a:stretch>
            <a:fillRect/>
          </a:stretch>
        </p:blipFill>
        <p:spPr>
          <a:xfrm>
            <a:off x="7400052" y="4820787"/>
            <a:ext cx="1310754" cy="274344"/>
          </a:xfrm>
          <a:prstGeom prst="rect">
            <a:avLst/>
          </a:prstGeom>
        </p:spPr>
      </p:pic>
    </p:spTree>
    <p:extLst>
      <p:ext uri="{BB962C8B-B14F-4D97-AF65-F5344CB8AC3E}">
        <p14:creationId xmlns:p14="http://schemas.microsoft.com/office/powerpoint/2010/main" val="23390022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276E9-73D1-171F-01EC-B1CBE2983FC9}"/>
              </a:ext>
            </a:extLst>
          </p:cNvPr>
          <p:cNvSpPr>
            <a:spLocks noGrp="1"/>
          </p:cNvSpPr>
          <p:nvPr>
            <p:ph type="title"/>
          </p:nvPr>
        </p:nvSpPr>
        <p:spPr/>
        <p:txBody>
          <a:bodyPr/>
          <a:lstStyle/>
          <a:p>
            <a:r>
              <a:rPr lang="en-US"/>
              <a:t>DETR</a:t>
            </a:r>
          </a:p>
        </p:txBody>
      </p:sp>
      <p:pic>
        <p:nvPicPr>
          <p:cNvPr id="5" name="Picture 4">
            <a:extLst>
              <a:ext uri="{FF2B5EF4-FFF2-40B4-BE49-F238E27FC236}">
                <a16:creationId xmlns:a16="http://schemas.microsoft.com/office/drawing/2014/main" id="{E7CE4D09-7C35-1B55-0EE9-01E4456DF759}"/>
              </a:ext>
            </a:extLst>
          </p:cNvPr>
          <p:cNvPicPr>
            <a:picLocks noChangeAspect="1"/>
          </p:cNvPicPr>
          <p:nvPr/>
        </p:nvPicPr>
        <p:blipFill>
          <a:blip r:embed="rId2"/>
          <a:stretch>
            <a:fillRect/>
          </a:stretch>
        </p:blipFill>
        <p:spPr>
          <a:xfrm>
            <a:off x="566223" y="1601744"/>
            <a:ext cx="11059553" cy="2992585"/>
          </a:xfrm>
          <a:prstGeom prst="rect">
            <a:avLst/>
          </a:prstGeom>
        </p:spPr>
      </p:pic>
      <p:sp>
        <p:nvSpPr>
          <p:cNvPr id="3" name="TextBox 2">
            <a:extLst>
              <a:ext uri="{FF2B5EF4-FFF2-40B4-BE49-F238E27FC236}">
                <a16:creationId xmlns:a16="http://schemas.microsoft.com/office/drawing/2014/main" id="{8CF77122-43CA-D93D-E46E-5F5F12F6E2C1}"/>
              </a:ext>
            </a:extLst>
          </p:cNvPr>
          <p:cNvSpPr txBox="1"/>
          <p:nvPr/>
        </p:nvSpPr>
        <p:spPr>
          <a:xfrm>
            <a:off x="838200" y="4907902"/>
            <a:ext cx="10647784" cy="1477328"/>
          </a:xfrm>
          <a:prstGeom prst="rect">
            <a:avLst/>
          </a:prstGeom>
          <a:noFill/>
        </p:spPr>
        <p:txBody>
          <a:bodyPr wrap="square" rtlCol="0">
            <a:spAutoFit/>
          </a:bodyPr>
          <a:lstStyle/>
          <a:p>
            <a:r>
              <a:rPr lang="en-US"/>
              <a:t>- as opposed to the standard architecture of the Transforme decoder, which operates in an auto-regressive manner, in DETR this module decodes the N objects in parallel</a:t>
            </a:r>
          </a:p>
          <a:p>
            <a:r>
              <a:rPr lang="en-US"/>
              <a:t>- object queries: learned N input embeddings (they are added to the input of each attention layer)</a:t>
            </a:r>
          </a:p>
          <a:p>
            <a:r>
              <a:rPr lang="en-US"/>
              <a:t>- the N object queries are transformed into an outpute mbedding by the decoder</a:t>
            </a:r>
          </a:p>
          <a:p>
            <a:endParaRPr lang="en-US"/>
          </a:p>
        </p:txBody>
      </p:sp>
      <p:cxnSp>
        <p:nvCxnSpPr>
          <p:cNvPr id="17" name="Straight Arrow Connector 16">
            <a:extLst>
              <a:ext uri="{FF2B5EF4-FFF2-40B4-BE49-F238E27FC236}">
                <a16:creationId xmlns:a16="http://schemas.microsoft.com/office/drawing/2014/main" id="{B2780429-91AD-E14A-8E67-76B8E715BB94}"/>
              </a:ext>
            </a:extLst>
          </p:cNvPr>
          <p:cNvCxnSpPr>
            <a:cxnSpLocks/>
          </p:cNvCxnSpPr>
          <p:nvPr/>
        </p:nvCxnSpPr>
        <p:spPr>
          <a:xfrm flipV="1">
            <a:off x="1408922" y="2155371"/>
            <a:ext cx="4170784" cy="2665416"/>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73184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BBCF7D6-E917-D375-EC64-AD80231E42A7}"/>
              </a:ext>
            </a:extLst>
          </p:cNvPr>
          <p:cNvPicPr>
            <a:picLocks noChangeAspect="1"/>
          </p:cNvPicPr>
          <p:nvPr/>
        </p:nvPicPr>
        <p:blipFill>
          <a:blip r:embed="rId2"/>
          <a:stretch>
            <a:fillRect/>
          </a:stretch>
        </p:blipFill>
        <p:spPr>
          <a:xfrm>
            <a:off x="838200" y="819832"/>
            <a:ext cx="5624047" cy="5738357"/>
          </a:xfrm>
          <a:prstGeom prst="rect">
            <a:avLst/>
          </a:prstGeom>
        </p:spPr>
      </p:pic>
      <p:sp>
        <p:nvSpPr>
          <p:cNvPr id="2" name="Title 1">
            <a:extLst>
              <a:ext uri="{FF2B5EF4-FFF2-40B4-BE49-F238E27FC236}">
                <a16:creationId xmlns:a16="http://schemas.microsoft.com/office/drawing/2014/main" id="{459F7562-AA27-91C7-CF1C-4F3737753A6E}"/>
              </a:ext>
            </a:extLst>
          </p:cNvPr>
          <p:cNvSpPr>
            <a:spLocks noGrp="1"/>
          </p:cNvSpPr>
          <p:nvPr>
            <p:ph type="title"/>
          </p:nvPr>
        </p:nvSpPr>
        <p:spPr/>
        <p:txBody>
          <a:bodyPr/>
          <a:lstStyle/>
          <a:p>
            <a:r>
              <a:rPr lang="en-US"/>
              <a:t>DETR</a:t>
            </a:r>
          </a:p>
        </p:txBody>
      </p:sp>
      <p:sp>
        <p:nvSpPr>
          <p:cNvPr id="6" name="TextBox 5">
            <a:extLst>
              <a:ext uri="{FF2B5EF4-FFF2-40B4-BE49-F238E27FC236}">
                <a16:creationId xmlns:a16="http://schemas.microsoft.com/office/drawing/2014/main" id="{D8D4160C-660D-A208-1BBF-4C3DD6788BFF}"/>
              </a:ext>
            </a:extLst>
          </p:cNvPr>
          <p:cNvSpPr txBox="1"/>
          <p:nvPr/>
        </p:nvSpPr>
        <p:spPr>
          <a:xfrm>
            <a:off x="6462247" y="1812882"/>
            <a:ext cx="4557206" cy="1477328"/>
          </a:xfrm>
          <a:prstGeom prst="rect">
            <a:avLst/>
          </a:prstGeom>
          <a:noFill/>
        </p:spPr>
        <p:txBody>
          <a:bodyPr wrap="square">
            <a:spAutoFit/>
          </a:bodyPr>
          <a:lstStyle/>
          <a:p>
            <a:pPr algn="just"/>
            <a:r>
              <a:rPr lang="en-US"/>
              <a:t>Using self- and encoder-decoder attention over these embeddings, the model globally reasons about all objects together using pair-wise relations between them, while being able to use the whole image as context</a:t>
            </a:r>
          </a:p>
        </p:txBody>
      </p:sp>
      <p:pic>
        <p:nvPicPr>
          <p:cNvPr id="8" name="Picture 7">
            <a:extLst>
              <a:ext uri="{FF2B5EF4-FFF2-40B4-BE49-F238E27FC236}">
                <a16:creationId xmlns:a16="http://schemas.microsoft.com/office/drawing/2014/main" id="{741EC637-4385-8216-858C-863EE163AEC8}"/>
              </a:ext>
            </a:extLst>
          </p:cNvPr>
          <p:cNvPicPr>
            <a:picLocks noChangeAspect="1"/>
          </p:cNvPicPr>
          <p:nvPr/>
        </p:nvPicPr>
        <p:blipFill>
          <a:blip r:embed="rId3"/>
          <a:stretch>
            <a:fillRect/>
          </a:stretch>
        </p:blipFill>
        <p:spPr>
          <a:xfrm>
            <a:off x="9577233" y="3412404"/>
            <a:ext cx="2162895" cy="3129189"/>
          </a:xfrm>
          <a:prstGeom prst="rect">
            <a:avLst/>
          </a:prstGeom>
        </p:spPr>
      </p:pic>
      <p:sp>
        <p:nvSpPr>
          <p:cNvPr id="9" name="TextBox 8">
            <a:extLst>
              <a:ext uri="{FF2B5EF4-FFF2-40B4-BE49-F238E27FC236}">
                <a16:creationId xmlns:a16="http://schemas.microsoft.com/office/drawing/2014/main" id="{A7780DD6-E199-F610-C9E1-263AAF0D96E3}"/>
              </a:ext>
            </a:extLst>
          </p:cNvPr>
          <p:cNvSpPr txBox="1"/>
          <p:nvPr/>
        </p:nvSpPr>
        <p:spPr>
          <a:xfrm>
            <a:off x="8942622" y="3689010"/>
            <a:ext cx="1927541" cy="923330"/>
          </a:xfrm>
          <a:prstGeom prst="rect">
            <a:avLst/>
          </a:prstGeom>
          <a:noFill/>
        </p:spPr>
        <p:txBody>
          <a:bodyPr wrap="square" rtlCol="0">
            <a:spAutoFit/>
          </a:bodyPr>
          <a:lstStyle/>
          <a:p>
            <a:r>
              <a:rPr lang="en-US">
                <a:solidFill>
                  <a:srgbClr val="FF0000"/>
                </a:solidFill>
              </a:rPr>
              <a:t>Original transformer architecture</a:t>
            </a:r>
          </a:p>
        </p:txBody>
      </p:sp>
    </p:spTree>
    <p:extLst>
      <p:ext uri="{BB962C8B-B14F-4D97-AF65-F5344CB8AC3E}">
        <p14:creationId xmlns:p14="http://schemas.microsoft.com/office/powerpoint/2010/main" val="33747133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AA2D5-6532-4F46-B216-8E187E8AB9C4}"/>
              </a:ext>
            </a:extLst>
          </p:cNvPr>
          <p:cNvSpPr>
            <a:spLocks noGrp="1"/>
          </p:cNvSpPr>
          <p:nvPr>
            <p:ph type="title"/>
          </p:nvPr>
        </p:nvSpPr>
        <p:spPr/>
        <p:txBody>
          <a:bodyPr/>
          <a:lstStyle/>
          <a:p>
            <a:r>
              <a:rPr lang="en-US"/>
              <a:t>DETR</a:t>
            </a:r>
            <a:br>
              <a:rPr lang="en-US"/>
            </a:br>
            <a:r>
              <a:rPr lang="en-US"/>
              <a:t>Object queries</a:t>
            </a:r>
          </a:p>
        </p:txBody>
      </p:sp>
      <p:pic>
        <p:nvPicPr>
          <p:cNvPr id="5" name="Picture 4">
            <a:extLst>
              <a:ext uri="{FF2B5EF4-FFF2-40B4-BE49-F238E27FC236}">
                <a16:creationId xmlns:a16="http://schemas.microsoft.com/office/drawing/2014/main" id="{D2E0059D-91C3-6A5E-2BA7-71178862798C}"/>
              </a:ext>
            </a:extLst>
          </p:cNvPr>
          <p:cNvPicPr>
            <a:picLocks noChangeAspect="1"/>
          </p:cNvPicPr>
          <p:nvPr/>
        </p:nvPicPr>
        <p:blipFill>
          <a:blip r:embed="rId2"/>
          <a:stretch>
            <a:fillRect/>
          </a:stretch>
        </p:blipFill>
        <p:spPr>
          <a:xfrm>
            <a:off x="2344365" y="2008914"/>
            <a:ext cx="8653795" cy="4304052"/>
          </a:xfrm>
          <a:prstGeom prst="rect">
            <a:avLst/>
          </a:prstGeom>
        </p:spPr>
      </p:pic>
    </p:spTree>
    <p:extLst>
      <p:ext uri="{BB962C8B-B14F-4D97-AF65-F5344CB8AC3E}">
        <p14:creationId xmlns:p14="http://schemas.microsoft.com/office/powerpoint/2010/main" val="38284268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276E9-73D1-171F-01EC-B1CBE2983FC9}"/>
              </a:ext>
            </a:extLst>
          </p:cNvPr>
          <p:cNvSpPr>
            <a:spLocks noGrp="1"/>
          </p:cNvSpPr>
          <p:nvPr>
            <p:ph type="title"/>
          </p:nvPr>
        </p:nvSpPr>
        <p:spPr/>
        <p:txBody>
          <a:bodyPr/>
          <a:lstStyle/>
          <a:p>
            <a:r>
              <a:rPr lang="en-US"/>
              <a:t>DETR</a:t>
            </a:r>
          </a:p>
        </p:txBody>
      </p:sp>
      <p:pic>
        <p:nvPicPr>
          <p:cNvPr id="5" name="Picture 4">
            <a:extLst>
              <a:ext uri="{FF2B5EF4-FFF2-40B4-BE49-F238E27FC236}">
                <a16:creationId xmlns:a16="http://schemas.microsoft.com/office/drawing/2014/main" id="{E7CE4D09-7C35-1B55-0EE9-01E4456DF759}"/>
              </a:ext>
            </a:extLst>
          </p:cNvPr>
          <p:cNvPicPr>
            <a:picLocks noChangeAspect="1"/>
          </p:cNvPicPr>
          <p:nvPr/>
        </p:nvPicPr>
        <p:blipFill>
          <a:blip r:embed="rId2"/>
          <a:stretch>
            <a:fillRect/>
          </a:stretch>
        </p:blipFill>
        <p:spPr>
          <a:xfrm>
            <a:off x="566223" y="1601744"/>
            <a:ext cx="11059553" cy="2992585"/>
          </a:xfrm>
          <a:prstGeom prst="rect">
            <a:avLst/>
          </a:prstGeom>
        </p:spPr>
      </p:pic>
      <p:sp>
        <p:nvSpPr>
          <p:cNvPr id="3" name="TextBox 2">
            <a:extLst>
              <a:ext uri="{FF2B5EF4-FFF2-40B4-BE49-F238E27FC236}">
                <a16:creationId xmlns:a16="http://schemas.microsoft.com/office/drawing/2014/main" id="{8CF77122-43CA-D93D-E46E-5F5F12F6E2C1}"/>
              </a:ext>
            </a:extLst>
          </p:cNvPr>
          <p:cNvSpPr txBox="1"/>
          <p:nvPr/>
        </p:nvSpPr>
        <p:spPr>
          <a:xfrm>
            <a:off x="838200" y="4933090"/>
            <a:ext cx="10647784" cy="1477328"/>
          </a:xfrm>
          <a:prstGeom prst="rect">
            <a:avLst/>
          </a:prstGeom>
          <a:noFill/>
        </p:spPr>
        <p:txBody>
          <a:bodyPr wrap="square" rtlCol="0">
            <a:spAutoFit/>
          </a:bodyPr>
          <a:lstStyle/>
          <a:p>
            <a:r>
              <a:rPr lang="en-US"/>
              <a:t>- 3 layer perceptron with ReLU and hidden dimension </a:t>
            </a:r>
            <a:r>
              <a:rPr lang="en-US" i="1"/>
              <a:t>d</a:t>
            </a:r>
            <a:r>
              <a:rPr lang="en-US"/>
              <a:t> and a linear projection layer</a:t>
            </a:r>
          </a:p>
          <a:p>
            <a:r>
              <a:rPr lang="en-US"/>
              <a:t>- predicts normalized center coordinates, height and width w.r.t. to the input image and the class label</a:t>
            </a:r>
          </a:p>
          <a:p>
            <a:r>
              <a:rPr lang="en-US"/>
              <a:t>- since N is usually much larger than the actual number of objects of interest in an image a special class label </a:t>
            </a:r>
            <a:r>
              <a:rPr lang="en-US" b="0" i="0">
                <a:solidFill>
                  <a:srgbClr val="202124"/>
                </a:solidFill>
                <a:effectLst/>
                <a:latin typeface="Google Sans"/>
              </a:rPr>
              <a:t>∅ (no object/”background”)</a:t>
            </a:r>
            <a:r>
              <a:rPr lang="en-US"/>
              <a:t> </a:t>
            </a:r>
          </a:p>
          <a:p>
            <a:endParaRPr lang="en-US"/>
          </a:p>
        </p:txBody>
      </p:sp>
      <p:cxnSp>
        <p:nvCxnSpPr>
          <p:cNvPr id="17" name="Straight Arrow Connector 16">
            <a:extLst>
              <a:ext uri="{FF2B5EF4-FFF2-40B4-BE49-F238E27FC236}">
                <a16:creationId xmlns:a16="http://schemas.microsoft.com/office/drawing/2014/main" id="{B2780429-91AD-E14A-8E67-76B8E715BB94}"/>
              </a:ext>
            </a:extLst>
          </p:cNvPr>
          <p:cNvCxnSpPr>
            <a:cxnSpLocks/>
          </p:cNvCxnSpPr>
          <p:nvPr/>
        </p:nvCxnSpPr>
        <p:spPr>
          <a:xfrm flipV="1">
            <a:off x="3069771" y="2230016"/>
            <a:ext cx="4226768" cy="2484085"/>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06416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276E9-73D1-171F-01EC-B1CBE2983FC9}"/>
              </a:ext>
            </a:extLst>
          </p:cNvPr>
          <p:cNvSpPr>
            <a:spLocks noGrp="1"/>
          </p:cNvSpPr>
          <p:nvPr>
            <p:ph type="title"/>
          </p:nvPr>
        </p:nvSpPr>
        <p:spPr/>
        <p:txBody>
          <a:bodyPr/>
          <a:lstStyle/>
          <a:p>
            <a:r>
              <a:rPr lang="en-US"/>
              <a:t>DETR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DBCA37-B342-AAA7-CDC2-4CD15163AE57}"/>
                  </a:ext>
                </a:extLst>
              </p:cNvPr>
              <p:cNvSpPr>
                <a:spLocks noGrp="1"/>
              </p:cNvSpPr>
              <p:nvPr>
                <p:ph idx="1"/>
              </p:nvPr>
            </p:nvSpPr>
            <p:spPr/>
            <p:txBody>
              <a:bodyPr/>
              <a:lstStyle/>
              <a:p>
                <a:r>
                  <a:rPr lang="en-US"/>
                  <a:t>Object detection prediction loss</a:t>
                </a:r>
              </a:p>
              <a:p>
                <a:pPr lvl="1"/>
                <a:r>
                  <a:rPr lang="en-US">
                    <a:solidFill>
                      <a:schemeClr val="tx1"/>
                    </a:solidFill>
                  </a:rPr>
                  <a:t>Let</a:t>
                </a:r>
              </a:p>
              <a:p>
                <a:pPr lvl="2"/>
                <a14:m>
                  <m:oMath xmlns:m="http://schemas.openxmlformats.org/officeDocument/2006/math">
                    <m:acc>
                      <m:accPr>
                        <m:chr m:val="̂"/>
                        <m:ctrlPr>
                          <a:rPr lang="en-US" i="1" smtClean="0">
                            <a:solidFill>
                              <a:schemeClr val="tx1"/>
                            </a:solidFill>
                            <a:latin typeface="Cambria Math" panose="02040503050406030204" pitchFamily="18" charset="0"/>
                          </a:rPr>
                        </m:ctrlPr>
                      </m:accPr>
                      <m:e>
                        <m:r>
                          <a:rPr lang="en-US" i="1" smtClean="0">
                            <a:solidFill>
                              <a:schemeClr val="tx1"/>
                            </a:solidFill>
                            <a:latin typeface="Cambria Math" panose="02040503050406030204" pitchFamily="18" charset="0"/>
                          </a:rPr>
                          <m:t>𝑦</m:t>
                        </m:r>
                      </m:e>
                    </m:acc>
                    <m:r>
                      <a:rPr lang="en-US" b="0" i="1" smtClean="0">
                        <a:solidFill>
                          <a:schemeClr val="tx1"/>
                        </a:solidFill>
                        <a:latin typeface="Cambria Math" panose="02040503050406030204" pitchFamily="18" charset="0"/>
                      </a:rPr>
                      <m:t> </m:t>
                    </m:r>
                  </m:oMath>
                </a14:m>
                <a:r>
                  <a:rPr lang="en-US">
                    <a:solidFill>
                      <a:schemeClr val="tx1"/>
                    </a:solidFill>
                  </a:rPr>
                  <a:t>- the set of </a:t>
                </a:r>
                <a:r>
                  <a:rPr lang="en-US" b="1">
                    <a:solidFill>
                      <a:schemeClr val="tx1"/>
                    </a:solidFill>
                  </a:rPr>
                  <a:t>N</a:t>
                </a:r>
                <a:r>
                  <a:rPr lang="en-US">
                    <a:solidFill>
                      <a:schemeClr val="tx1"/>
                    </a:solidFill>
                  </a:rPr>
                  <a:t> predictions</a:t>
                </a:r>
              </a:p>
              <a:p>
                <a:pPr lvl="2"/>
                <a:r>
                  <a:rPr lang="en-US" i="1">
                    <a:solidFill>
                      <a:schemeClr val="tx1"/>
                    </a:solidFill>
                  </a:rPr>
                  <a:t>y</a:t>
                </a:r>
                <a:r>
                  <a:rPr lang="en-US">
                    <a:solidFill>
                      <a:schemeClr val="tx1"/>
                    </a:solidFill>
                  </a:rPr>
                  <a:t> – ground truth objects, padded with </a:t>
                </a:r>
                <a:r>
                  <a:rPr lang="en-US" b="0" i="0">
                    <a:solidFill>
                      <a:schemeClr val="tx1"/>
                    </a:solidFill>
                    <a:effectLst/>
                    <a:latin typeface="Google Sans"/>
                  </a:rPr>
                  <a:t>∅ such that it also has size N</a:t>
                </a:r>
              </a:p>
              <a:p>
                <a:pPr lvl="1"/>
                <a:r>
                  <a:rPr lang="en-US">
                    <a:latin typeface="Google Sans"/>
                  </a:rPr>
                  <a:t>Search for a permutation of N elements with the lowest cost</a:t>
                </a:r>
                <a:endParaRPr lang="en-US" b="0" i="0">
                  <a:solidFill>
                    <a:schemeClr val="tx1"/>
                  </a:solidFill>
                  <a:effectLst/>
                  <a:latin typeface="Google Sans"/>
                </a:endParaRPr>
              </a:p>
            </p:txBody>
          </p:sp>
        </mc:Choice>
        <mc:Fallback xmlns="">
          <p:sp>
            <p:nvSpPr>
              <p:cNvPr id="3" name="Content Placeholder 2">
                <a:extLst>
                  <a:ext uri="{FF2B5EF4-FFF2-40B4-BE49-F238E27FC236}">
                    <a16:creationId xmlns:a16="http://schemas.microsoft.com/office/drawing/2014/main" id="{DFDBCA37-B342-AAA7-CDC2-4CD15163AE57}"/>
                  </a:ext>
                </a:extLst>
              </p:cNvPr>
              <p:cNvSpPr>
                <a:spLocks noGrp="1" noRot="1" noChangeAspect="1" noMove="1" noResize="1" noEditPoints="1" noAdjustHandles="1" noChangeArrowheads="1" noChangeShapeType="1" noTextEdit="1"/>
              </p:cNvSpPr>
              <p:nvPr>
                <p:ph idx="1"/>
              </p:nvPr>
            </p:nvSpPr>
            <p:spPr>
              <a:blipFill>
                <a:blip r:embed="rId2"/>
                <a:stretch>
                  <a:fillRect l="-1043" t="-2241"/>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B99FDB02-D0CD-BBBD-7D1A-DBED3FD3699D}"/>
              </a:ext>
            </a:extLst>
          </p:cNvPr>
          <p:cNvPicPr>
            <a:picLocks noChangeAspect="1"/>
          </p:cNvPicPr>
          <p:nvPr/>
        </p:nvPicPr>
        <p:blipFill>
          <a:blip r:embed="rId3"/>
          <a:stretch>
            <a:fillRect/>
          </a:stretch>
        </p:blipFill>
        <p:spPr>
          <a:xfrm>
            <a:off x="3841347" y="3768633"/>
            <a:ext cx="3843504" cy="910071"/>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BC0E83D-EE91-0926-7E72-25EEFE139CD9}"/>
                  </a:ext>
                </a:extLst>
              </p:cNvPr>
              <p:cNvSpPr txBox="1"/>
              <p:nvPr/>
            </p:nvSpPr>
            <p:spPr>
              <a:xfrm>
                <a:off x="2312800" y="5507841"/>
                <a:ext cx="7967117" cy="369332"/>
              </a:xfrm>
              <a:prstGeom prst="rect">
                <a:avLst/>
              </a:prstGeom>
              <a:noFill/>
            </p:spPr>
            <p:txBody>
              <a:bodyPr wrap="none" rtlCol="0">
                <a:spAutoFit/>
              </a:bodyPr>
              <a:lstStyle/>
              <a:p>
                <a:r>
                  <a:rPr lang="en-US">
                    <a:solidFill>
                      <a:srgbClr val="FF0000"/>
                    </a:solidFill>
                  </a:rPr>
                  <a:t>Pair-wise matching cost between ground truth </a:t>
                </a:r>
                <a14:m>
                  <m:oMath xmlns:m="http://schemas.openxmlformats.org/officeDocument/2006/math">
                    <m:sSub>
                      <m:sSubPr>
                        <m:ctrlPr>
                          <a:rPr lang="en-US" i="1" smtClean="0">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𝑦</m:t>
                        </m:r>
                      </m:e>
                      <m:sub>
                        <m:r>
                          <a:rPr lang="en-US" i="1">
                            <a:solidFill>
                              <a:srgbClr val="FF0000"/>
                            </a:solidFill>
                            <a:latin typeface="Cambria Math" panose="02040503050406030204" pitchFamily="18" charset="0"/>
                          </a:rPr>
                          <m:t>𝑖</m:t>
                        </m:r>
                      </m:sub>
                    </m:sSub>
                    <m:r>
                      <a:rPr lang="en-US" b="0" i="1" smtClean="0">
                        <a:solidFill>
                          <a:srgbClr val="FF0000"/>
                        </a:solidFill>
                        <a:latin typeface="Cambria Math" panose="02040503050406030204" pitchFamily="18" charset="0"/>
                      </a:rPr>
                      <m:t> </m:t>
                    </m:r>
                  </m:oMath>
                </a14:m>
                <a:r>
                  <a:rPr lang="en-US">
                    <a:solidFill>
                      <a:srgbClr val="FF0000"/>
                    </a:solidFill>
                  </a:rPr>
                  <a:t> and a preidiction with index </a:t>
                </a:r>
                <a14:m>
                  <m:oMath xmlns:m="http://schemas.openxmlformats.org/officeDocument/2006/math">
                    <m:r>
                      <a:rPr lang="en-US" b="0" i="1" smtClean="0">
                        <a:solidFill>
                          <a:srgbClr val="FF0000"/>
                        </a:solidFill>
                        <a:latin typeface="Cambria Math" panose="02040503050406030204" pitchFamily="18" charset="0"/>
                      </a:rPr>
                      <m:t>𝜎</m:t>
                    </m:r>
                    <m:r>
                      <a:rPr lang="en-US" b="0" i="1" smtClean="0">
                        <a:solidFill>
                          <a:srgbClr val="FF0000"/>
                        </a:solidFill>
                        <a:latin typeface="Cambria Math" panose="02040503050406030204" pitchFamily="18" charset="0"/>
                      </a:rPr>
                      <m:t>(</m:t>
                    </m:r>
                    <m:r>
                      <a:rPr lang="en-US" b="0" i="1" smtClean="0">
                        <a:solidFill>
                          <a:srgbClr val="FF0000"/>
                        </a:solidFill>
                        <a:latin typeface="Cambria Math" panose="02040503050406030204" pitchFamily="18" charset="0"/>
                      </a:rPr>
                      <m:t>𝑖</m:t>
                    </m:r>
                    <m:r>
                      <a:rPr lang="en-US" b="0" i="1" smtClean="0">
                        <a:solidFill>
                          <a:srgbClr val="FF0000"/>
                        </a:solidFill>
                        <a:latin typeface="Cambria Math" panose="02040503050406030204" pitchFamily="18" charset="0"/>
                      </a:rPr>
                      <m:t>)</m:t>
                    </m:r>
                  </m:oMath>
                </a14:m>
                <a:endParaRPr lang="en-US">
                  <a:solidFill>
                    <a:srgbClr val="FF0000"/>
                  </a:solidFill>
                </a:endParaRPr>
              </a:p>
            </p:txBody>
          </p:sp>
        </mc:Choice>
        <mc:Fallback xmlns="">
          <p:sp>
            <p:nvSpPr>
              <p:cNvPr id="6" name="TextBox 5">
                <a:extLst>
                  <a:ext uri="{FF2B5EF4-FFF2-40B4-BE49-F238E27FC236}">
                    <a16:creationId xmlns:a16="http://schemas.microsoft.com/office/drawing/2014/main" id="{DBC0E83D-EE91-0926-7E72-25EEFE139CD9}"/>
                  </a:ext>
                </a:extLst>
              </p:cNvPr>
              <p:cNvSpPr txBox="1">
                <a:spLocks noRot="1" noChangeAspect="1" noMove="1" noResize="1" noEditPoints="1" noAdjustHandles="1" noChangeArrowheads="1" noChangeShapeType="1" noTextEdit="1"/>
              </p:cNvSpPr>
              <p:nvPr/>
            </p:nvSpPr>
            <p:spPr>
              <a:xfrm>
                <a:off x="2312800" y="5507841"/>
                <a:ext cx="7967117" cy="369332"/>
              </a:xfrm>
              <a:prstGeom prst="rect">
                <a:avLst/>
              </a:prstGeom>
              <a:blipFill>
                <a:blip r:embed="rId4"/>
                <a:stretch>
                  <a:fillRect l="-612" t="-10000" b="-26667"/>
                </a:stretch>
              </a:blipFill>
            </p:spPr>
            <p:txBody>
              <a:bodyPr/>
              <a:lstStyle/>
              <a:p>
                <a:r>
                  <a:rPr lang="en-US">
                    <a:noFill/>
                  </a:rPr>
                  <a:t> </a:t>
                </a:r>
              </a:p>
            </p:txBody>
          </p:sp>
        </mc:Fallback>
      </mc:AlternateContent>
      <p:cxnSp>
        <p:nvCxnSpPr>
          <p:cNvPr id="8" name="Straight Arrow Connector 7">
            <a:extLst>
              <a:ext uri="{FF2B5EF4-FFF2-40B4-BE49-F238E27FC236}">
                <a16:creationId xmlns:a16="http://schemas.microsoft.com/office/drawing/2014/main" id="{7F092AA1-0968-3E79-317C-7C4F929CFDD2}"/>
              </a:ext>
            </a:extLst>
          </p:cNvPr>
          <p:cNvCxnSpPr>
            <a:cxnSpLocks/>
          </p:cNvCxnSpPr>
          <p:nvPr/>
        </p:nvCxnSpPr>
        <p:spPr>
          <a:xfrm flipV="1">
            <a:off x="5561045" y="4678704"/>
            <a:ext cx="110162" cy="69420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maximum_matching1">
            <a:extLst>
              <a:ext uri="{FF2B5EF4-FFF2-40B4-BE49-F238E27FC236}">
                <a16:creationId xmlns:a16="http://schemas.microsoft.com/office/drawing/2014/main" id="{1311A224-CEE0-101C-C635-BF6E90CD82D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84851" y="365125"/>
            <a:ext cx="4000500" cy="2371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2691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276E9-73D1-171F-01EC-B1CBE2983FC9}"/>
              </a:ext>
            </a:extLst>
          </p:cNvPr>
          <p:cNvSpPr>
            <a:spLocks noGrp="1"/>
          </p:cNvSpPr>
          <p:nvPr>
            <p:ph type="title"/>
          </p:nvPr>
        </p:nvSpPr>
        <p:spPr/>
        <p:txBody>
          <a:bodyPr/>
          <a:lstStyle/>
          <a:p>
            <a:r>
              <a:rPr lang="en-US"/>
              <a:t>DETR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DBCA37-B342-AAA7-CDC2-4CD15163AE57}"/>
                  </a:ext>
                </a:extLst>
              </p:cNvPr>
              <p:cNvSpPr>
                <a:spLocks noGrp="1"/>
              </p:cNvSpPr>
              <p:nvPr>
                <p:ph idx="1"/>
              </p:nvPr>
            </p:nvSpPr>
            <p:spPr/>
            <p:txBody>
              <a:bodyPr/>
              <a:lstStyle/>
              <a:p>
                <a:r>
                  <a:rPr lang="en-US"/>
                  <a:t>Object detection prediction loss</a:t>
                </a:r>
              </a:p>
              <a:p>
                <a:pPr lvl="1"/>
                <a:r>
                  <a:rPr lang="en-US">
                    <a:solidFill>
                      <a:schemeClr val="tx1"/>
                    </a:solidFill>
                  </a:rPr>
                  <a:t>Let</a:t>
                </a:r>
              </a:p>
              <a:p>
                <a:pPr lvl="2"/>
                <a14:m>
                  <m:oMath xmlns:m="http://schemas.openxmlformats.org/officeDocument/2006/math">
                    <m:acc>
                      <m:accPr>
                        <m:chr m:val="̂"/>
                        <m:ctrlPr>
                          <a:rPr lang="en-US" i="1" smtClean="0">
                            <a:solidFill>
                              <a:schemeClr val="tx1"/>
                            </a:solidFill>
                            <a:latin typeface="Cambria Math" panose="02040503050406030204" pitchFamily="18" charset="0"/>
                          </a:rPr>
                        </m:ctrlPr>
                      </m:accPr>
                      <m:e>
                        <m:r>
                          <a:rPr lang="en-US" i="1" smtClean="0">
                            <a:solidFill>
                              <a:schemeClr val="tx1"/>
                            </a:solidFill>
                            <a:latin typeface="Cambria Math" panose="02040503050406030204" pitchFamily="18" charset="0"/>
                          </a:rPr>
                          <m:t>𝑦</m:t>
                        </m:r>
                      </m:e>
                    </m:acc>
                    <m:r>
                      <a:rPr lang="en-US" b="0" i="1" smtClean="0">
                        <a:solidFill>
                          <a:schemeClr val="tx1"/>
                        </a:solidFill>
                        <a:latin typeface="Cambria Math" panose="02040503050406030204" pitchFamily="18" charset="0"/>
                      </a:rPr>
                      <m:t> </m:t>
                    </m:r>
                  </m:oMath>
                </a14:m>
                <a:r>
                  <a:rPr lang="en-US">
                    <a:solidFill>
                      <a:schemeClr val="tx1"/>
                    </a:solidFill>
                  </a:rPr>
                  <a:t>- the set of </a:t>
                </a:r>
                <a:r>
                  <a:rPr lang="en-US" b="1">
                    <a:solidFill>
                      <a:schemeClr val="tx1"/>
                    </a:solidFill>
                  </a:rPr>
                  <a:t>N</a:t>
                </a:r>
                <a:r>
                  <a:rPr lang="en-US">
                    <a:solidFill>
                      <a:schemeClr val="tx1"/>
                    </a:solidFill>
                  </a:rPr>
                  <a:t> predictions</a:t>
                </a:r>
              </a:p>
              <a:p>
                <a:pPr lvl="2"/>
                <a:r>
                  <a:rPr lang="en-US" i="1">
                    <a:solidFill>
                      <a:schemeClr val="tx1"/>
                    </a:solidFill>
                  </a:rPr>
                  <a:t>y</a:t>
                </a:r>
                <a:r>
                  <a:rPr lang="en-US">
                    <a:solidFill>
                      <a:schemeClr val="tx1"/>
                    </a:solidFill>
                  </a:rPr>
                  <a:t> – ground truth objects, padded with </a:t>
                </a:r>
                <a:r>
                  <a:rPr lang="en-US" b="0" i="0">
                    <a:solidFill>
                      <a:schemeClr val="tx1"/>
                    </a:solidFill>
                    <a:effectLst/>
                    <a:latin typeface="Google Sans"/>
                  </a:rPr>
                  <a:t>∅ such that it also has size N</a:t>
                </a:r>
              </a:p>
              <a:p>
                <a:pPr lvl="1"/>
                <a:r>
                  <a:rPr lang="en-US">
                    <a:latin typeface="Google Sans"/>
                  </a:rPr>
                  <a:t>Search for a permutation of N elements with the lowest cost (align the predictions with the gt)</a:t>
                </a:r>
              </a:p>
              <a:p>
                <a:pPr marL="457200" lvl="1" indent="0">
                  <a:buNone/>
                </a:pPr>
                <a:endParaRPr lang="en-US">
                  <a:latin typeface="Google Sans"/>
                </a:endParaRPr>
              </a:p>
              <a:p>
                <a:pPr lvl="1"/>
                <a:endParaRPr lang="en-US" b="0" i="0">
                  <a:solidFill>
                    <a:schemeClr val="tx1"/>
                  </a:solidFill>
                  <a:effectLst/>
                  <a:latin typeface="Google Sans"/>
                </a:endParaRPr>
              </a:p>
              <a:p>
                <a:pPr lvl="1"/>
                <a:r>
                  <a:rPr lang="en-US" b="0" i="0">
                    <a:solidFill>
                      <a:schemeClr val="tx1"/>
                    </a:solidFill>
                    <a:effectLst/>
                    <a:latin typeface="Google Sans"/>
                  </a:rPr>
                  <a:t>Matchin</a:t>
                </a:r>
                <a:r>
                  <a:rPr lang="en-US">
                    <a:latin typeface="Google Sans"/>
                  </a:rPr>
                  <a:t>g takes into account both the class prediction and the similarity of the predicted and ground truth boxes</a:t>
                </a:r>
                <a:endParaRPr lang="en-US" b="0" i="0">
                  <a:solidFill>
                    <a:schemeClr val="tx1"/>
                  </a:solidFill>
                  <a:effectLst/>
                  <a:latin typeface="Google Sans"/>
                </a:endParaRPr>
              </a:p>
            </p:txBody>
          </p:sp>
        </mc:Choice>
        <mc:Fallback xmlns="">
          <p:sp>
            <p:nvSpPr>
              <p:cNvPr id="3" name="Content Placeholder 2">
                <a:extLst>
                  <a:ext uri="{FF2B5EF4-FFF2-40B4-BE49-F238E27FC236}">
                    <a16:creationId xmlns:a16="http://schemas.microsoft.com/office/drawing/2014/main" id="{DFDBCA37-B342-AAA7-CDC2-4CD15163AE57}"/>
                  </a:ext>
                </a:extLst>
              </p:cNvPr>
              <p:cNvSpPr>
                <a:spLocks noGrp="1" noRot="1" noChangeAspect="1" noMove="1" noResize="1" noEditPoints="1" noAdjustHandles="1" noChangeArrowheads="1" noChangeShapeType="1" noTextEdit="1"/>
              </p:cNvSpPr>
              <p:nvPr>
                <p:ph idx="1"/>
              </p:nvPr>
            </p:nvSpPr>
            <p:spPr>
              <a:blipFill>
                <a:blip r:embed="rId2"/>
                <a:stretch>
                  <a:fillRect l="-1043" t="-2241" r="-1333"/>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B99FDB02-D0CD-BBBD-7D1A-DBED3FD3699D}"/>
              </a:ext>
            </a:extLst>
          </p:cNvPr>
          <p:cNvPicPr>
            <a:picLocks noChangeAspect="1"/>
          </p:cNvPicPr>
          <p:nvPr/>
        </p:nvPicPr>
        <p:blipFill>
          <a:blip r:embed="rId3"/>
          <a:stretch>
            <a:fillRect/>
          </a:stretch>
        </p:blipFill>
        <p:spPr>
          <a:xfrm>
            <a:off x="3925323" y="4066608"/>
            <a:ext cx="3843504" cy="910071"/>
          </a:xfrm>
          <a:prstGeom prst="rect">
            <a:avLst/>
          </a:prstGeom>
        </p:spPr>
      </p:pic>
      <p:pic>
        <p:nvPicPr>
          <p:cNvPr id="7" name="Picture 6">
            <a:extLst>
              <a:ext uri="{FF2B5EF4-FFF2-40B4-BE49-F238E27FC236}">
                <a16:creationId xmlns:a16="http://schemas.microsoft.com/office/drawing/2014/main" id="{B77B4BE9-079A-39F7-3942-A38BA3393669}"/>
              </a:ext>
            </a:extLst>
          </p:cNvPr>
          <p:cNvPicPr>
            <a:picLocks noChangeAspect="1"/>
          </p:cNvPicPr>
          <p:nvPr/>
        </p:nvPicPr>
        <p:blipFill>
          <a:blip r:embed="rId4"/>
          <a:stretch>
            <a:fillRect/>
          </a:stretch>
        </p:blipFill>
        <p:spPr>
          <a:xfrm>
            <a:off x="2183701" y="5669545"/>
            <a:ext cx="8272282" cy="642355"/>
          </a:xfrm>
          <a:prstGeom prst="rect">
            <a:avLst/>
          </a:prstGeom>
        </p:spPr>
      </p:pic>
    </p:spTree>
    <p:extLst>
      <p:ext uri="{BB962C8B-B14F-4D97-AF65-F5344CB8AC3E}">
        <p14:creationId xmlns:p14="http://schemas.microsoft.com/office/powerpoint/2010/main" val="423761236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276E9-73D1-171F-01EC-B1CBE2983FC9}"/>
              </a:ext>
            </a:extLst>
          </p:cNvPr>
          <p:cNvSpPr>
            <a:spLocks noGrp="1"/>
          </p:cNvSpPr>
          <p:nvPr>
            <p:ph type="title"/>
          </p:nvPr>
        </p:nvSpPr>
        <p:spPr/>
        <p:txBody>
          <a:bodyPr/>
          <a:lstStyle/>
          <a:p>
            <a:r>
              <a:rPr lang="en-US"/>
              <a:t>DETR</a:t>
            </a:r>
          </a:p>
        </p:txBody>
      </p:sp>
      <p:sp>
        <p:nvSpPr>
          <p:cNvPr id="3" name="Content Placeholder 2">
            <a:extLst>
              <a:ext uri="{FF2B5EF4-FFF2-40B4-BE49-F238E27FC236}">
                <a16:creationId xmlns:a16="http://schemas.microsoft.com/office/drawing/2014/main" id="{DFDBCA37-B342-AAA7-CDC2-4CD15163AE57}"/>
              </a:ext>
            </a:extLst>
          </p:cNvPr>
          <p:cNvSpPr>
            <a:spLocks noGrp="1"/>
          </p:cNvSpPr>
          <p:nvPr>
            <p:ph idx="1"/>
          </p:nvPr>
        </p:nvSpPr>
        <p:spPr/>
        <p:txBody>
          <a:bodyPr/>
          <a:lstStyle/>
          <a:p>
            <a:r>
              <a:rPr lang="en-US"/>
              <a:t>Second step is to compute the loss function for all the pairs previously matched:</a:t>
            </a:r>
          </a:p>
          <a:p>
            <a:endParaRPr lang="en-US"/>
          </a:p>
          <a:p>
            <a:endParaRPr lang="en-US"/>
          </a:p>
          <a:p>
            <a:endParaRPr lang="en-US"/>
          </a:p>
          <a:p>
            <a:endParaRPr lang="en-US"/>
          </a:p>
          <a:p>
            <a:pPr lvl="1"/>
            <a:r>
              <a:rPr lang="en-US"/>
              <a:t>Bounding box loss: the box are predicted directly and not w.r.t. initial guesses</a:t>
            </a:r>
          </a:p>
          <a:p>
            <a:pPr marL="0" indent="0">
              <a:buNone/>
            </a:pPr>
            <a:endParaRPr lang="en-US"/>
          </a:p>
          <a:p>
            <a:pPr marL="457200" lvl="1" indent="0">
              <a:buNone/>
            </a:pPr>
            <a:endParaRPr lang="en-US" b="0" i="0">
              <a:solidFill>
                <a:schemeClr val="tx1"/>
              </a:solidFill>
              <a:effectLst/>
              <a:latin typeface="Google Sans"/>
            </a:endParaRPr>
          </a:p>
          <a:p>
            <a:pPr marL="457200" lvl="1" indent="0">
              <a:buNone/>
            </a:pPr>
            <a:endParaRPr lang="en-US">
              <a:latin typeface="Google Sans"/>
            </a:endParaRPr>
          </a:p>
        </p:txBody>
      </p:sp>
      <p:pic>
        <p:nvPicPr>
          <p:cNvPr id="6" name="Picture 5">
            <a:extLst>
              <a:ext uri="{FF2B5EF4-FFF2-40B4-BE49-F238E27FC236}">
                <a16:creationId xmlns:a16="http://schemas.microsoft.com/office/drawing/2014/main" id="{C834CB9C-8C01-6711-B824-8C23444B3D54}"/>
              </a:ext>
            </a:extLst>
          </p:cNvPr>
          <p:cNvPicPr>
            <a:picLocks noChangeAspect="1"/>
          </p:cNvPicPr>
          <p:nvPr/>
        </p:nvPicPr>
        <p:blipFill>
          <a:blip r:embed="rId2"/>
          <a:stretch>
            <a:fillRect/>
          </a:stretch>
        </p:blipFill>
        <p:spPr>
          <a:xfrm>
            <a:off x="3922093" y="2868431"/>
            <a:ext cx="4153260" cy="815411"/>
          </a:xfrm>
          <a:prstGeom prst="rect">
            <a:avLst/>
          </a:prstGeom>
        </p:spPr>
      </p:pic>
      <p:pic>
        <p:nvPicPr>
          <p:cNvPr id="11" name="Picture 10">
            <a:extLst>
              <a:ext uri="{FF2B5EF4-FFF2-40B4-BE49-F238E27FC236}">
                <a16:creationId xmlns:a16="http://schemas.microsoft.com/office/drawing/2014/main" id="{2F35B2E3-92A0-29D1-AA63-E295610B7749}"/>
              </a:ext>
            </a:extLst>
          </p:cNvPr>
          <p:cNvPicPr>
            <a:picLocks noChangeAspect="1"/>
          </p:cNvPicPr>
          <p:nvPr/>
        </p:nvPicPr>
        <p:blipFill>
          <a:blip r:embed="rId3"/>
          <a:stretch>
            <a:fillRect/>
          </a:stretch>
        </p:blipFill>
        <p:spPr>
          <a:xfrm>
            <a:off x="1416807" y="3860312"/>
            <a:ext cx="6226080" cy="281964"/>
          </a:xfrm>
          <a:prstGeom prst="rect">
            <a:avLst/>
          </a:prstGeom>
        </p:spPr>
      </p:pic>
    </p:spTree>
    <p:extLst>
      <p:ext uri="{BB962C8B-B14F-4D97-AF65-F5344CB8AC3E}">
        <p14:creationId xmlns:p14="http://schemas.microsoft.com/office/powerpoint/2010/main" val="883485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Region proposal </a:t>
            </a:r>
            <a:r>
              <a:rPr lang="en-GB" dirty="0" err="1"/>
              <a:t>newtork</a:t>
            </a:r>
            <a:endParaRPr lang="en-GB"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2949" y="3541904"/>
            <a:ext cx="3731037" cy="3168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8016" y="3495050"/>
            <a:ext cx="3767948" cy="3067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544692" y="1436712"/>
            <a:ext cx="6768753" cy="2031325"/>
          </a:xfrm>
          <a:prstGeom prst="rect">
            <a:avLst/>
          </a:prstGeom>
        </p:spPr>
        <p:txBody>
          <a:bodyPr wrap="square">
            <a:spAutoFit/>
          </a:bodyPr>
          <a:lstStyle/>
          <a:p>
            <a:r>
              <a:rPr lang="en-GB" dirty="0"/>
              <a:t>Run image through backbone CNN (</a:t>
            </a:r>
            <a:r>
              <a:rPr lang="en-GB"/>
              <a:t>features are aligned </a:t>
            </a:r>
            <a:r>
              <a:rPr lang="en-GB" dirty="0"/>
              <a:t>to input image</a:t>
            </a:r>
            <a:r>
              <a:rPr lang="en-GB"/>
              <a:t>)  -&gt; Each </a:t>
            </a:r>
            <a:r>
              <a:rPr lang="en-GB" dirty="0"/>
              <a:t>feature corresponds to a point in </a:t>
            </a:r>
            <a:r>
              <a:rPr lang="en-GB"/>
              <a:t>the input</a:t>
            </a:r>
          </a:p>
          <a:p>
            <a:endParaRPr lang="en-GB"/>
          </a:p>
          <a:p>
            <a:r>
              <a:rPr lang="en-GB"/>
              <a:t>Anchor box of fixed size at each position of the feature map</a:t>
            </a:r>
          </a:p>
          <a:p>
            <a:r>
              <a:rPr lang="en-GB"/>
              <a:t>  - for each anchor: </a:t>
            </a:r>
          </a:p>
          <a:p>
            <a:r>
              <a:rPr lang="en-GB"/>
              <a:t>	- </a:t>
            </a:r>
            <a:r>
              <a:rPr lang="en-GB">
                <a:solidFill>
                  <a:schemeClr val="accent2">
                    <a:lumMod val="75000"/>
                  </a:schemeClr>
                </a:solidFill>
              </a:rPr>
              <a:t>is it an object or not?</a:t>
            </a:r>
          </a:p>
          <a:p>
            <a:r>
              <a:rPr lang="en-GB"/>
              <a:t>	- </a:t>
            </a:r>
            <a:r>
              <a:rPr lang="en-GB">
                <a:solidFill>
                  <a:srgbClr val="00B050"/>
                </a:solidFill>
              </a:rPr>
              <a:t>bbox transformation</a:t>
            </a:r>
            <a:endParaRPr lang="en-GB" dirty="0">
              <a:solidFill>
                <a:srgbClr val="00B050"/>
              </a:solidFill>
            </a:endParaRPr>
          </a:p>
        </p:txBody>
      </p:sp>
      <p:sp>
        <p:nvSpPr>
          <p:cNvPr id="5" name="TextBox 4">
            <a:extLst>
              <a:ext uri="{FF2B5EF4-FFF2-40B4-BE49-F238E27FC236}">
                <a16:creationId xmlns:a16="http://schemas.microsoft.com/office/drawing/2014/main" id="{67C02C7E-D5DA-1DE9-EF09-1775C3DDAC59}"/>
              </a:ext>
            </a:extLst>
          </p:cNvPr>
          <p:cNvSpPr txBox="1"/>
          <p:nvPr/>
        </p:nvSpPr>
        <p:spPr>
          <a:xfrm>
            <a:off x="289244" y="6492875"/>
            <a:ext cx="1202573" cy="369332"/>
          </a:xfrm>
          <a:prstGeom prst="rect">
            <a:avLst/>
          </a:prstGeom>
          <a:noFill/>
        </p:spPr>
        <p:txBody>
          <a:bodyPr wrap="none" rtlCol="0">
            <a:spAutoFit/>
          </a:bodyPr>
          <a:lstStyle/>
          <a:p>
            <a:r>
              <a:rPr lang="en-US"/>
              <a:t>3x480x640</a:t>
            </a:r>
          </a:p>
        </p:txBody>
      </p:sp>
      <p:sp>
        <p:nvSpPr>
          <p:cNvPr id="6" name="TextBox 5">
            <a:extLst>
              <a:ext uri="{FF2B5EF4-FFF2-40B4-BE49-F238E27FC236}">
                <a16:creationId xmlns:a16="http://schemas.microsoft.com/office/drawing/2014/main" id="{B7CDCA92-AB2C-C25F-3DB0-457E26221AEB}"/>
              </a:ext>
            </a:extLst>
          </p:cNvPr>
          <p:cNvSpPr txBox="1"/>
          <p:nvPr/>
        </p:nvSpPr>
        <p:spPr>
          <a:xfrm>
            <a:off x="9717429" y="6528966"/>
            <a:ext cx="968535" cy="369332"/>
          </a:xfrm>
          <a:prstGeom prst="rect">
            <a:avLst/>
          </a:prstGeom>
          <a:noFill/>
        </p:spPr>
        <p:txBody>
          <a:bodyPr wrap="none" rtlCol="0">
            <a:spAutoFit/>
          </a:bodyPr>
          <a:lstStyle/>
          <a:p>
            <a:r>
              <a:rPr lang="en-US"/>
              <a:t>512x5x6</a:t>
            </a:r>
          </a:p>
        </p:txBody>
      </p:sp>
      <p:sp>
        <p:nvSpPr>
          <p:cNvPr id="7" name="TextBox 6">
            <a:extLst>
              <a:ext uri="{FF2B5EF4-FFF2-40B4-BE49-F238E27FC236}">
                <a16:creationId xmlns:a16="http://schemas.microsoft.com/office/drawing/2014/main" id="{A0C4D26B-4785-1240-47D4-64C8108B19D7}"/>
              </a:ext>
            </a:extLst>
          </p:cNvPr>
          <p:cNvSpPr txBox="1"/>
          <p:nvPr/>
        </p:nvSpPr>
        <p:spPr>
          <a:xfrm>
            <a:off x="11185445" y="4705632"/>
            <a:ext cx="734496" cy="646331"/>
          </a:xfrm>
          <a:prstGeom prst="rect">
            <a:avLst/>
          </a:prstGeom>
          <a:noFill/>
        </p:spPr>
        <p:txBody>
          <a:bodyPr wrap="none" rtlCol="0">
            <a:spAutoFit/>
          </a:bodyPr>
          <a:lstStyle/>
          <a:p>
            <a:r>
              <a:rPr lang="en-US">
                <a:solidFill>
                  <a:schemeClr val="accent2">
                    <a:lumMod val="75000"/>
                  </a:schemeClr>
                </a:solidFill>
              </a:rPr>
              <a:t>2</a:t>
            </a:r>
            <a:r>
              <a:rPr lang="en-US"/>
              <a:t>x5x6</a:t>
            </a:r>
          </a:p>
          <a:p>
            <a:r>
              <a:rPr lang="en-US">
                <a:solidFill>
                  <a:srgbClr val="00B050"/>
                </a:solidFill>
              </a:rPr>
              <a:t>4</a:t>
            </a:r>
            <a:r>
              <a:rPr lang="en-US"/>
              <a:t>x5x6</a:t>
            </a:r>
          </a:p>
        </p:txBody>
      </p:sp>
      <p:cxnSp>
        <p:nvCxnSpPr>
          <p:cNvPr id="9" name="Straight Arrow Connector 8">
            <a:extLst>
              <a:ext uri="{FF2B5EF4-FFF2-40B4-BE49-F238E27FC236}">
                <a16:creationId xmlns:a16="http://schemas.microsoft.com/office/drawing/2014/main" id="{C0E73981-CB73-5585-F4B0-6B1BFD26CFF0}"/>
              </a:ext>
            </a:extLst>
          </p:cNvPr>
          <p:cNvCxnSpPr>
            <a:endCxn id="7" idx="1"/>
          </p:cNvCxnSpPr>
          <p:nvPr/>
        </p:nvCxnSpPr>
        <p:spPr>
          <a:xfrm>
            <a:off x="10888824" y="5028797"/>
            <a:ext cx="296621"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9005601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35CC8-4F93-B9F9-83B5-E34FF97189E4}"/>
              </a:ext>
            </a:extLst>
          </p:cNvPr>
          <p:cNvSpPr>
            <a:spLocks noGrp="1"/>
          </p:cNvSpPr>
          <p:nvPr>
            <p:ph type="title"/>
          </p:nvPr>
        </p:nvSpPr>
        <p:spPr/>
        <p:txBody>
          <a:bodyPr/>
          <a:lstStyle/>
          <a:p>
            <a:r>
              <a:rPr lang="en-US"/>
              <a:t>DETR</a:t>
            </a:r>
          </a:p>
        </p:txBody>
      </p:sp>
      <p:pic>
        <p:nvPicPr>
          <p:cNvPr id="5" name="Picture 4">
            <a:extLst>
              <a:ext uri="{FF2B5EF4-FFF2-40B4-BE49-F238E27FC236}">
                <a16:creationId xmlns:a16="http://schemas.microsoft.com/office/drawing/2014/main" id="{F733EDAC-A82A-AC71-F573-60937AF2457C}"/>
              </a:ext>
            </a:extLst>
          </p:cNvPr>
          <p:cNvPicPr>
            <a:picLocks noChangeAspect="1"/>
          </p:cNvPicPr>
          <p:nvPr/>
        </p:nvPicPr>
        <p:blipFill>
          <a:blip r:embed="rId2"/>
          <a:stretch>
            <a:fillRect/>
          </a:stretch>
        </p:blipFill>
        <p:spPr>
          <a:xfrm>
            <a:off x="1929685" y="1585608"/>
            <a:ext cx="8332629" cy="3482503"/>
          </a:xfrm>
          <a:prstGeom prst="rect">
            <a:avLst/>
          </a:prstGeom>
        </p:spPr>
      </p:pic>
    </p:spTree>
    <p:extLst>
      <p:ext uri="{BB962C8B-B14F-4D97-AF65-F5344CB8AC3E}">
        <p14:creationId xmlns:p14="http://schemas.microsoft.com/office/powerpoint/2010/main" val="281852159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dirty="0"/>
              <a:t>Adversarial examples</a:t>
            </a:r>
          </a:p>
        </p:txBody>
      </p:sp>
      <p:sp>
        <p:nvSpPr>
          <p:cNvPr id="5" name="Subtitle 4"/>
          <p:cNvSpPr>
            <a:spLocks noGrp="1"/>
          </p:cNvSpPr>
          <p:nvPr>
            <p:ph type="subTitle" idx="1"/>
          </p:nvPr>
        </p:nvSpPr>
        <p:spPr/>
        <p:txBody>
          <a:bodyPr/>
          <a:lstStyle/>
          <a:p>
            <a:endParaRPr lang="en-GB"/>
          </a:p>
        </p:txBody>
      </p:sp>
    </p:spTree>
    <p:extLst>
      <p:ext uri="{BB962C8B-B14F-4D97-AF65-F5344CB8AC3E}">
        <p14:creationId xmlns:p14="http://schemas.microsoft.com/office/powerpoint/2010/main" val="12577243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2F072-18C5-4D5F-8273-27BB5E68ACF9}"/>
              </a:ext>
            </a:extLst>
          </p:cNvPr>
          <p:cNvSpPr>
            <a:spLocks noGrp="1"/>
          </p:cNvSpPr>
          <p:nvPr>
            <p:ph type="title"/>
          </p:nvPr>
        </p:nvSpPr>
        <p:spPr/>
        <p:txBody>
          <a:bodyPr/>
          <a:lstStyle/>
          <a:p>
            <a:endParaRPr lang="en-GB" dirty="0"/>
          </a:p>
        </p:txBody>
      </p:sp>
      <p:pic>
        <p:nvPicPr>
          <p:cNvPr id="6" name="Content Placeholder 5">
            <a:extLst>
              <a:ext uri="{FF2B5EF4-FFF2-40B4-BE49-F238E27FC236}">
                <a16:creationId xmlns:a16="http://schemas.microsoft.com/office/drawing/2014/main" id="{4C6D458B-E658-4E8C-A871-8489AF2205B3}"/>
              </a:ext>
            </a:extLst>
          </p:cNvPr>
          <p:cNvPicPr>
            <a:picLocks noGrp="1" noChangeAspect="1"/>
          </p:cNvPicPr>
          <p:nvPr>
            <p:ph idx="1"/>
          </p:nvPr>
        </p:nvPicPr>
        <p:blipFill>
          <a:blip r:embed="rId2"/>
          <a:stretch>
            <a:fillRect/>
          </a:stretch>
        </p:blipFill>
        <p:spPr>
          <a:xfrm>
            <a:off x="290051" y="1165167"/>
            <a:ext cx="4440314" cy="4846108"/>
          </a:xfrm>
          <a:prstGeom prst="rect">
            <a:avLst/>
          </a:prstGeom>
        </p:spPr>
      </p:pic>
      <p:pic>
        <p:nvPicPr>
          <p:cNvPr id="7" name="Content Placeholder 6">
            <a:extLst>
              <a:ext uri="{FF2B5EF4-FFF2-40B4-BE49-F238E27FC236}">
                <a16:creationId xmlns:a16="http://schemas.microsoft.com/office/drawing/2014/main" id="{E2039AE1-6D02-4064-AED3-8A5C10595DFC}"/>
              </a:ext>
            </a:extLst>
          </p:cNvPr>
          <p:cNvPicPr>
            <a:picLocks noChangeAspect="1"/>
          </p:cNvPicPr>
          <p:nvPr/>
        </p:nvPicPr>
        <p:blipFill>
          <a:blip r:embed="rId3"/>
          <a:stretch>
            <a:fillRect/>
          </a:stretch>
        </p:blipFill>
        <p:spPr>
          <a:xfrm>
            <a:off x="4913906" y="621088"/>
            <a:ext cx="6953856" cy="5473134"/>
          </a:xfrm>
          <a:prstGeom prst="rect">
            <a:avLst/>
          </a:prstGeom>
        </p:spPr>
      </p:pic>
    </p:spTree>
    <p:extLst>
      <p:ext uri="{BB962C8B-B14F-4D97-AF65-F5344CB8AC3E}">
        <p14:creationId xmlns:p14="http://schemas.microsoft.com/office/powerpoint/2010/main" val="34803728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32A42-FAED-4B94-A6D8-E690CB346238}"/>
              </a:ext>
            </a:extLst>
          </p:cNvPr>
          <p:cNvSpPr>
            <a:spLocks noGrp="1"/>
          </p:cNvSpPr>
          <p:nvPr>
            <p:ph type="title"/>
          </p:nvPr>
        </p:nvSpPr>
        <p:spPr/>
        <p:txBody>
          <a:bodyPr/>
          <a:lstStyle/>
          <a:p>
            <a:r>
              <a:rPr lang="en-US" dirty="0"/>
              <a:t>“Adversarial” examples for the human brain</a:t>
            </a:r>
            <a:br>
              <a:rPr lang="en-US" dirty="0"/>
            </a:br>
            <a:r>
              <a:rPr lang="en-GB" sz="2200" b="0" i="0" dirty="0">
                <a:solidFill>
                  <a:srgbClr val="202122"/>
                </a:solidFill>
                <a:effectLst/>
                <a:latin typeface="Arial" panose="020B0604020202020204" pitchFamily="34" charset="0"/>
              </a:rPr>
              <a:t>#thedress</a:t>
            </a:r>
            <a:endParaRPr lang="en-GB" sz="2200" dirty="0"/>
          </a:p>
        </p:txBody>
      </p:sp>
      <p:sp>
        <p:nvSpPr>
          <p:cNvPr id="3" name="Content Placeholder 2">
            <a:extLst>
              <a:ext uri="{FF2B5EF4-FFF2-40B4-BE49-F238E27FC236}">
                <a16:creationId xmlns:a16="http://schemas.microsoft.com/office/drawing/2014/main" id="{A1ECD5C6-59BC-42E2-A312-A3B6285072B9}"/>
              </a:ext>
            </a:extLst>
          </p:cNvPr>
          <p:cNvSpPr>
            <a:spLocks noGrp="1"/>
          </p:cNvSpPr>
          <p:nvPr>
            <p:ph idx="1"/>
          </p:nvPr>
        </p:nvSpPr>
        <p:spPr/>
        <p:txBody>
          <a:bodyPr/>
          <a:lstStyle/>
          <a:p>
            <a:pPr marL="0" indent="0">
              <a:buNone/>
            </a:pPr>
            <a:r>
              <a:rPr lang="en-GB" b="0" i="0" dirty="0">
                <a:solidFill>
                  <a:srgbClr val="202122"/>
                </a:solidFill>
                <a:effectLst/>
                <a:latin typeface="Arial" panose="020B0604020202020204" pitchFamily="34" charset="0"/>
              </a:rPr>
              <a:t>#whiteandgold</a:t>
            </a:r>
          </a:p>
          <a:p>
            <a:pPr marL="0" indent="0">
              <a:buNone/>
            </a:pPr>
            <a:r>
              <a:rPr lang="en-GB" b="0" i="0" dirty="0">
                <a:solidFill>
                  <a:srgbClr val="202122"/>
                </a:solidFill>
                <a:effectLst/>
                <a:latin typeface="Arial" panose="020B0604020202020204" pitchFamily="34" charset="0"/>
              </a:rPr>
              <a:t>#blackandblue</a:t>
            </a:r>
            <a:endParaRPr lang="en-GB" dirty="0"/>
          </a:p>
        </p:txBody>
      </p:sp>
      <p:pic>
        <p:nvPicPr>
          <p:cNvPr id="2050" name="Picture 2" descr="The dress - Wikipedia">
            <a:extLst>
              <a:ext uri="{FF2B5EF4-FFF2-40B4-BE49-F238E27FC236}">
                <a16:creationId xmlns:a16="http://schemas.microsoft.com/office/drawing/2014/main" id="{1F2D0989-B049-4414-A896-084018516C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5080" y="1631421"/>
            <a:ext cx="3605737" cy="4802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69989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ow does a black and blue dress sometimes appear white and gold? - The  Brains Blog">
            <a:extLst>
              <a:ext uri="{FF2B5EF4-FFF2-40B4-BE49-F238E27FC236}">
                <a16:creationId xmlns:a16="http://schemas.microsoft.com/office/drawing/2014/main" id="{E065D891-0FF1-48F3-89CA-19564A5D7E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6622" y="237634"/>
            <a:ext cx="9172222" cy="63827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08913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7FEC-3EAE-4E86-BA8F-171407313DF6}"/>
              </a:ext>
            </a:extLst>
          </p:cNvPr>
          <p:cNvSpPr>
            <a:spLocks noGrp="1"/>
          </p:cNvSpPr>
          <p:nvPr>
            <p:ph type="title"/>
          </p:nvPr>
        </p:nvSpPr>
        <p:spPr/>
        <p:txBody>
          <a:bodyPr/>
          <a:lstStyle/>
          <a:p>
            <a:r>
              <a:rPr lang="en-US" dirty="0"/>
              <a:t>Adversarial examples</a:t>
            </a:r>
            <a:endParaRPr lang="en-GB" dirty="0"/>
          </a:p>
        </p:txBody>
      </p:sp>
      <p:sp>
        <p:nvSpPr>
          <p:cNvPr id="3" name="Content Placeholder 2">
            <a:extLst>
              <a:ext uri="{FF2B5EF4-FFF2-40B4-BE49-F238E27FC236}">
                <a16:creationId xmlns:a16="http://schemas.microsoft.com/office/drawing/2014/main" id="{B5DF10BC-2DF1-4AEF-AE44-3DD444FF1FE8}"/>
              </a:ext>
            </a:extLst>
          </p:cNvPr>
          <p:cNvSpPr>
            <a:spLocks noGrp="1"/>
          </p:cNvSpPr>
          <p:nvPr>
            <p:ph idx="1"/>
          </p:nvPr>
        </p:nvSpPr>
        <p:spPr/>
        <p:txBody>
          <a:bodyPr/>
          <a:lstStyle/>
          <a:p>
            <a:pPr marL="0" indent="0">
              <a:buNone/>
            </a:pPr>
            <a:r>
              <a:rPr lang="en-US" b="0" i="0" dirty="0">
                <a:solidFill>
                  <a:srgbClr val="333333"/>
                </a:solidFill>
                <a:effectLst/>
                <a:latin typeface="Helvetica Neue"/>
              </a:rPr>
              <a:t>An adversarial example is an instance with small, intentional feature perturbations that cause a machine learning model (</a:t>
            </a:r>
            <a:r>
              <a:rPr lang="en-US" b="1" i="0" dirty="0">
                <a:solidFill>
                  <a:srgbClr val="333333"/>
                </a:solidFill>
                <a:effectLst/>
                <a:latin typeface="Helvetica Neue"/>
              </a:rPr>
              <a:t>!not only CNNs!</a:t>
            </a:r>
            <a:r>
              <a:rPr lang="en-US" b="0" i="0" dirty="0">
                <a:solidFill>
                  <a:srgbClr val="333333"/>
                </a:solidFill>
                <a:effectLst/>
                <a:latin typeface="Helvetica Neue"/>
              </a:rPr>
              <a:t>) to make a false prediction.</a:t>
            </a:r>
          </a:p>
        </p:txBody>
      </p:sp>
      <p:pic>
        <p:nvPicPr>
          <p:cNvPr id="3076" name="Picture 4">
            <a:extLst>
              <a:ext uri="{FF2B5EF4-FFF2-40B4-BE49-F238E27FC236}">
                <a16:creationId xmlns:a16="http://schemas.microsoft.com/office/drawing/2014/main" id="{8F199D67-DCA5-44BE-8A61-6FAB47BC7F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7970" y="3429000"/>
            <a:ext cx="7733922" cy="306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862166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F72B1-4F46-4B4E-9C50-06DDE7CE52BF}"/>
              </a:ext>
            </a:extLst>
          </p:cNvPr>
          <p:cNvSpPr>
            <a:spLocks noGrp="1"/>
          </p:cNvSpPr>
          <p:nvPr>
            <p:ph type="title"/>
          </p:nvPr>
        </p:nvSpPr>
        <p:spPr>
          <a:xfrm>
            <a:off x="646288" y="95123"/>
            <a:ext cx="10515600" cy="1325563"/>
          </a:xfrm>
        </p:spPr>
        <p:txBody>
          <a:bodyPr/>
          <a:lstStyle/>
          <a:p>
            <a:r>
              <a:rPr lang="en-US" dirty="0"/>
              <a:t>Make everything an ostrich</a:t>
            </a:r>
            <a:endParaRPr lang="en-GB" dirty="0"/>
          </a:p>
        </p:txBody>
      </p:sp>
      <p:pic>
        <p:nvPicPr>
          <p:cNvPr id="4098" name="Picture 2" descr="Adversarial examples for AlexNet by Szegedy et. al (2013). All images in the left column are correctly classified. The middle column shows the (magnified) error added to the images to produce the images in the right column all categorized (incorrectly) as &quot;Ostrich&quot;. &quot;Intriguing properties of neural networks&quot;, Figure 5 by Szegedy et. al. CC-BY 3.0.">
            <a:extLst>
              <a:ext uri="{FF2B5EF4-FFF2-40B4-BE49-F238E27FC236}">
                <a16:creationId xmlns:a16="http://schemas.microsoft.com/office/drawing/2014/main" id="{F0FC8777-C9ED-431C-AD21-A02117BA92A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30381" y="1318018"/>
            <a:ext cx="7131237" cy="494907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537BB85-2DC4-493D-A7C8-80448BF105E4}"/>
              </a:ext>
            </a:extLst>
          </p:cNvPr>
          <p:cNvSpPr txBox="1"/>
          <p:nvPr/>
        </p:nvSpPr>
        <p:spPr>
          <a:xfrm>
            <a:off x="180622" y="6516656"/>
            <a:ext cx="11446933" cy="246221"/>
          </a:xfrm>
          <a:prstGeom prst="rect">
            <a:avLst/>
          </a:prstGeom>
          <a:noFill/>
        </p:spPr>
        <p:txBody>
          <a:bodyPr wrap="square">
            <a:spAutoFit/>
          </a:bodyPr>
          <a:lstStyle/>
          <a:p>
            <a:r>
              <a:rPr lang="en-US" sz="1000" b="0" i="0" dirty="0" err="1">
                <a:solidFill>
                  <a:srgbClr val="222222"/>
                </a:solidFill>
                <a:effectLst/>
                <a:latin typeface="Arial" panose="020B0604020202020204" pitchFamily="34" charset="0"/>
              </a:rPr>
              <a:t>Szegedy</a:t>
            </a:r>
            <a:r>
              <a:rPr lang="en-US" sz="1000" b="0" i="0" dirty="0">
                <a:solidFill>
                  <a:srgbClr val="222222"/>
                </a:solidFill>
                <a:effectLst/>
                <a:latin typeface="Arial" panose="020B0604020202020204" pitchFamily="34" charset="0"/>
              </a:rPr>
              <a:t>, Christian, et al. "Intriguing properties of neural networks." </a:t>
            </a:r>
            <a:r>
              <a:rPr lang="en-US" sz="1000" b="0" i="1" dirty="0" err="1">
                <a:solidFill>
                  <a:srgbClr val="222222"/>
                </a:solidFill>
                <a:effectLst/>
                <a:latin typeface="Arial" panose="020B0604020202020204" pitchFamily="34" charset="0"/>
              </a:rPr>
              <a:t>arXiv</a:t>
            </a:r>
            <a:r>
              <a:rPr lang="en-US" sz="1000" b="0" i="1" dirty="0">
                <a:solidFill>
                  <a:srgbClr val="222222"/>
                </a:solidFill>
                <a:effectLst/>
                <a:latin typeface="Arial" panose="020B0604020202020204" pitchFamily="34" charset="0"/>
              </a:rPr>
              <a:t> preprint arXiv:1312.6199</a:t>
            </a:r>
            <a:r>
              <a:rPr lang="en-US" sz="1000" b="0" i="0" dirty="0">
                <a:solidFill>
                  <a:srgbClr val="222222"/>
                </a:solidFill>
                <a:effectLst/>
                <a:latin typeface="Arial" panose="020B0604020202020204" pitchFamily="34" charset="0"/>
              </a:rPr>
              <a:t> (2013).</a:t>
            </a:r>
            <a:endParaRPr lang="en-GB" sz="1000" dirty="0"/>
          </a:p>
        </p:txBody>
      </p:sp>
    </p:spTree>
    <p:extLst>
      <p:ext uri="{BB962C8B-B14F-4D97-AF65-F5344CB8AC3E}">
        <p14:creationId xmlns:p14="http://schemas.microsoft.com/office/powerpoint/2010/main" val="32143186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A9856-9BEA-402B-8506-153A099BEB19}"/>
              </a:ext>
            </a:extLst>
          </p:cNvPr>
          <p:cNvSpPr>
            <a:spLocks noGrp="1"/>
          </p:cNvSpPr>
          <p:nvPr>
            <p:ph type="title"/>
          </p:nvPr>
        </p:nvSpPr>
        <p:spPr/>
        <p:txBody>
          <a:bodyPr/>
          <a:lstStyle/>
          <a:p>
            <a:r>
              <a:rPr lang="en-US" dirty="0"/>
              <a:t>Classifying noise</a:t>
            </a:r>
            <a:endParaRPr lang="en-GB" dirty="0"/>
          </a:p>
        </p:txBody>
      </p:sp>
      <p:pic>
        <p:nvPicPr>
          <p:cNvPr id="5" name="Content Placeholder 4">
            <a:extLst>
              <a:ext uri="{FF2B5EF4-FFF2-40B4-BE49-F238E27FC236}">
                <a16:creationId xmlns:a16="http://schemas.microsoft.com/office/drawing/2014/main" id="{D0FC6DF1-BB7F-4005-8709-A7091FC4F542}"/>
              </a:ext>
            </a:extLst>
          </p:cNvPr>
          <p:cNvPicPr>
            <a:picLocks noGrp="1" noChangeAspect="1"/>
          </p:cNvPicPr>
          <p:nvPr>
            <p:ph idx="1"/>
          </p:nvPr>
        </p:nvPicPr>
        <p:blipFill>
          <a:blip r:embed="rId2"/>
          <a:stretch>
            <a:fillRect/>
          </a:stretch>
        </p:blipFill>
        <p:spPr>
          <a:xfrm>
            <a:off x="1734342" y="1690688"/>
            <a:ext cx="7188025" cy="4351338"/>
          </a:xfrm>
        </p:spPr>
      </p:pic>
      <p:sp>
        <p:nvSpPr>
          <p:cNvPr id="9" name="TextBox 8">
            <a:extLst>
              <a:ext uri="{FF2B5EF4-FFF2-40B4-BE49-F238E27FC236}">
                <a16:creationId xmlns:a16="http://schemas.microsoft.com/office/drawing/2014/main" id="{0C441C55-C6EF-43AC-8032-D26B3C2D5A01}"/>
              </a:ext>
            </a:extLst>
          </p:cNvPr>
          <p:cNvSpPr txBox="1"/>
          <p:nvPr/>
        </p:nvSpPr>
        <p:spPr>
          <a:xfrm>
            <a:off x="62089" y="6292820"/>
            <a:ext cx="12067822" cy="400110"/>
          </a:xfrm>
          <a:prstGeom prst="rect">
            <a:avLst/>
          </a:prstGeom>
          <a:noFill/>
        </p:spPr>
        <p:txBody>
          <a:bodyPr wrap="square">
            <a:spAutoFit/>
          </a:bodyPr>
          <a:lstStyle/>
          <a:p>
            <a:r>
              <a:rPr lang="en-GB" sz="1000" b="0" i="0" dirty="0">
                <a:solidFill>
                  <a:srgbClr val="222222"/>
                </a:solidFill>
                <a:effectLst/>
                <a:latin typeface="Arial" panose="020B0604020202020204" pitchFamily="34" charset="0"/>
              </a:rPr>
              <a:t>Nguyen, Anh, Jason </a:t>
            </a:r>
            <a:r>
              <a:rPr lang="en-GB" sz="1000" b="0" i="0" dirty="0" err="1">
                <a:solidFill>
                  <a:srgbClr val="222222"/>
                </a:solidFill>
                <a:effectLst/>
                <a:latin typeface="Arial" panose="020B0604020202020204" pitchFamily="34" charset="0"/>
              </a:rPr>
              <a:t>Yosinski</a:t>
            </a:r>
            <a:r>
              <a:rPr lang="en-GB" sz="1000" b="0" i="0" dirty="0">
                <a:solidFill>
                  <a:srgbClr val="222222"/>
                </a:solidFill>
                <a:effectLst/>
                <a:latin typeface="Arial" panose="020B0604020202020204" pitchFamily="34" charset="0"/>
              </a:rPr>
              <a:t>, and Jeff Clune. "Deep neural networks are easily fooled: High confidence predictions for unrecognizable images." </a:t>
            </a:r>
            <a:r>
              <a:rPr lang="en-GB" sz="1000" b="0" i="1" dirty="0">
                <a:solidFill>
                  <a:srgbClr val="222222"/>
                </a:solidFill>
                <a:effectLst/>
                <a:latin typeface="Arial" panose="020B0604020202020204" pitchFamily="34" charset="0"/>
              </a:rPr>
              <a:t>Proceedings of the IEEE conference on computer vision and pattern recognition</a:t>
            </a:r>
            <a:r>
              <a:rPr lang="en-GB" sz="1000" b="0" i="0" dirty="0">
                <a:solidFill>
                  <a:srgbClr val="222222"/>
                </a:solidFill>
                <a:effectLst/>
                <a:latin typeface="Arial" panose="020B0604020202020204" pitchFamily="34" charset="0"/>
              </a:rPr>
              <a:t>. 2015.</a:t>
            </a:r>
            <a:endParaRPr lang="en-GB" sz="1000" dirty="0"/>
          </a:p>
        </p:txBody>
      </p:sp>
    </p:spTree>
    <p:extLst>
      <p:ext uri="{BB962C8B-B14F-4D97-AF65-F5344CB8AC3E}">
        <p14:creationId xmlns:p14="http://schemas.microsoft.com/office/powerpoint/2010/main" val="17498723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5FD47-44AB-455B-8A3F-30B2864F4B74}"/>
              </a:ext>
            </a:extLst>
          </p:cNvPr>
          <p:cNvSpPr>
            <a:spLocks noGrp="1"/>
          </p:cNvSpPr>
          <p:nvPr>
            <p:ph type="title"/>
          </p:nvPr>
        </p:nvSpPr>
        <p:spPr/>
        <p:txBody>
          <a:bodyPr/>
          <a:lstStyle/>
          <a:p>
            <a:r>
              <a:rPr lang="en-US" dirty="0"/>
              <a:t>1-pixel attacks</a:t>
            </a:r>
            <a:endParaRPr lang="en-GB" dirty="0"/>
          </a:p>
        </p:txBody>
      </p:sp>
      <p:sp>
        <p:nvSpPr>
          <p:cNvPr id="3" name="Content Placeholder 2">
            <a:extLst>
              <a:ext uri="{FF2B5EF4-FFF2-40B4-BE49-F238E27FC236}">
                <a16:creationId xmlns:a16="http://schemas.microsoft.com/office/drawing/2014/main" id="{89D09847-44EA-425E-B71F-6A09896E65B9}"/>
              </a:ext>
            </a:extLst>
          </p:cNvPr>
          <p:cNvSpPr>
            <a:spLocks noGrp="1"/>
          </p:cNvSpPr>
          <p:nvPr>
            <p:ph idx="1"/>
          </p:nvPr>
        </p:nvSpPr>
        <p:spPr>
          <a:xfrm>
            <a:off x="838200" y="1501422"/>
            <a:ext cx="10515600" cy="4675541"/>
          </a:xfrm>
        </p:spPr>
        <p:txBody>
          <a:bodyPr/>
          <a:lstStyle/>
          <a:p>
            <a:pPr marL="0" indent="0">
              <a:buNone/>
            </a:pPr>
            <a:r>
              <a:rPr lang="en-US" dirty="0"/>
              <a:t>Constraint: when designing the adversarial example only one pixel may change</a:t>
            </a:r>
            <a:endParaRPr lang="en-GB" dirty="0"/>
          </a:p>
        </p:txBody>
      </p:sp>
      <p:pic>
        <p:nvPicPr>
          <p:cNvPr id="5124" name="Picture 4" descr="By intentionally changing a single pixel a neural network trained on ImageNet can be deceived to predict the wrong class instead of the original class.">
            <a:extLst>
              <a:ext uri="{FF2B5EF4-FFF2-40B4-BE49-F238E27FC236}">
                <a16:creationId xmlns:a16="http://schemas.microsoft.com/office/drawing/2014/main" id="{E3DA6521-0131-4843-B466-52DE2ECBBC2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4739" y="2826985"/>
            <a:ext cx="5896328" cy="294816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DB22D5BD-0538-4E1E-801B-0BE8434A5EA9}"/>
              </a:ext>
            </a:extLst>
          </p:cNvPr>
          <p:cNvPicPr>
            <a:picLocks noChangeAspect="1"/>
          </p:cNvPicPr>
          <p:nvPr/>
        </p:nvPicPr>
        <p:blipFill>
          <a:blip r:embed="rId3"/>
          <a:stretch>
            <a:fillRect/>
          </a:stretch>
        </p:blipFill>
        <p:spPr>
          <a:xfrm>
            <a:off x="7840839" y="2311590"/>
            <a:ext cx="3619500" cy="4010025"/>
          </a:xfrm>
          <a:prstGeom prst="rect">
            <a:avLst/>
          </a:prstGeom>
        </p:spPr>
      </p:pic>
      <p:sp>
        <p:nvSpPr>
          <p:cNvPr id="9" name="TextBox 8">
            <a:extLst>
              <a:ext uri="{FF2B5EF4-FFF2-40B4-BE49-F238E27FC236}">
                <a16:creationId xmlns:a16="http://schemas.microsoft.com/office/drawing/2014/main" id="{7C525F85-8D03-4B01-BED4-5A27AA45C2F5}"/>
              </a:ext>
            </a:extLst>
          </p:cNvPr>
          <p:cNvSpPr txBox="1"/>
          <p:nvPr/>
        </p:nvSpPr>
        <p:spPr>
          <a:xfrm>
            <a:off x="507999" y="6466267"/>
            <a:ext cx="7179733" cy="276999"/>
          </a:xfrm>
          <a:prstGeom prst="rect">
            <a:avLst/>
          </a:prstGeom>
          <a:noFill/>
        </p:spPr>
        <p:txBody>
          <a:bodyPr wrap="square">
            <a:spAutoFit/>
          </a:bodyPr>
          <a:lstStyle/>
          <a:p>
            <a:r>
              <a:rPr lang="en-US" sz="1200" dirty="0"/>
              <a:t>One Pixel Attack for Fooling Deep Neural Networks, </a:t>
            </a:r>
            <a:r>
              <a:rPr lang="en-US" sz="1200" dirty="0" err="1"/>
              <a:t>Su</a:t>
            </a:r>
            <a:r>
              <a:rPr lang="en-US" sz="1200" dirty="0"/>
              <a:t> et al. , 2019</a:t>
            </a:r>
            <a:endParaRPr lang="en-GB" sz="1200" dirty="0"/>
          </a:p>
        </p:txBody>
      </p:sp>
    </p:spTree>
    <p:extLst>
      <p:ext uri="{BB962C8B-B14F-4D97-AF65-F5344CB8AC3E}">
        <p14:creationId xmlns:p14="http://schemas.microsoft.com/office/powerpoint/2010/main" val="377823295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3150D-1D87-4E3F-A6D6-A4B62F2F15F8}"/>
              </a:ext>
            </a:extLst>
          </p:cNvPr>
          <p:cNvSpPr>
            <a:spLocks noGrp="1"/>
          </p:cNvSpPr>
          <p:nvPr>
            <p:ph type="title"/>
          </p:nvPr>
        </p:nvSpPr>
        <p:spPr/>
        <p:txBody>
          <a:bodyPr/>
          <a:lstStyle/>
          <a:p>
            <a:r>
              <a:rPr lang="en-US" dirty="0"/>
              <a:t>Adversarial patch</a:t>
            </a:r>
            <a:br>
              <a:rPr lang="en-US" dirty="0"/>
            </a:br>
            <a:r>
              <a:rPr lang="en-US" sz="2400" dirty="0"/>
              <a:t>Make everything a toaster</a:t>
            </a:r>
            <a:endParaRPr lang="en-GB" sz="2400" dirty="0"/>
          </a:p>
        </p:txBody>
      </p:sp>
      <p:sp>
        <p:nvSpPr>
          <p:cNvPr id="3" name="Content Placeholder 2">
            <a:extLst>
              <a:ext uri="{FF2B5EF4-FFF2-40B4-BE49-F238E27FC236}">
                <a16:creationId xmlns:a16="http://schemas.microsoft.com/office/drawing/2014/main" id="{7CE2CAEC-D879-4B34-8EB7-0E1906204F85}"/>
              </a:ext>
            </a:extLst>
          </p:cNvPr>
          <p:cNvSpPr>
            <a:spLocks noGrp="1"/>
          </p:cNvSpPr>
          <p:nvPr>
            <p:ph idx="1"/>
          </p:nvPr>
        </p:nvSpPr>
        <p:spPr/>
        <p:txBody>
          <a:bodyPr/>
          <a:lstStyle/>
          <a:p>
            <a:endParaRPr lang="en-GB" dirty="0"/>
          </a:p>
        </p:txBody>
      </p:sp>
      <p:pic>
        <p:nvPicPr>
          <p:cNvPr id="5" name="Picture 4">
            <a:extLst>
              <a:ext uri="{FF2B5EF4-FFF2-40B4-BE49-F238E27FC236}">
                <a16:creationId xmlns:a16="http://schemas.microsoft.com/office/drawing/2014/main" id="{7974FF14-8D3D-426C-B59B-069B0CAC02D0}"/>
              </a:ext>
            </a:extLst>
          </p:cNvPr>
          <p:cNvPicPr>
            <a:picLocks noChangeAspect="1"/>
          </p:cNvPicPr>
          <p:nvPr/>
        </p:nvPicPr>
        <p:blipFill>
          <a:blip r:embed="rId2"/>
          <a:stretch>
            <a:fillRect/>
          </a:stretch>
        </p:blipFill>
        <p:spPr>
          <a:xfrm>
            <a:off x="2389364" y="2153444"/>
            <a:ext cx="6419850" cy="3695700"/>
          </a:xfrm>
          <a:prstGeom prst="rect">
            <a:avLst/>
          </a:prstGeom>
        </p:spPr>
      </p:pic>
    </p:spTree>
    <p:extLst>
      <p:ext uri="{BB962C8B-B14F-4D97-AF65-F5344CB8AC3E}">
        <p14:creationId xmlns:p14="http://schemas.microsoft.com/office/powerpoint/2010/main" val="2865354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Region proposal </a:t>
            </a:r>
            <a:r>
              <a:rPr lang="en-GB" dirty="0" err="1"/>
              <a:t>newtork</a:t>
            </a:r>
            <a:endParaRPr lang="en-GB"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2949" y="3541904"/>
            <a:ext cx="3731037" cy="3168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2276" y="3495050"/>
            <a:ext cx="3767948" cy="3067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544692" y="1436712"/>
            <a:ext cx="6768753" cy="2031325"/>
          </a:xfrm>
          <a:prstGeom prst="rect">
            <a:avLst/>
          </a:prstGeom>
        </p:spPr>
        <p:txBody>
          <a:bodyPr wrap="square">
            <a:spAutoFit/>
          </a:bodyPr>
          <a:lstStyle/>
          <a:p>
            <a:r>
              <a:rPr lang="en-GB" dirty="0"/>
              <a:t>Run image through backbone CNN (</a:t>
            </a:r>
            <a:r>
              <a:rPr lang="en-GB"/>
              <a:t>features are aligned </a:t>
            </a:r>
            <a:r>
              <a:rPr lang="en-GB" dirty="0"/>
              <a:t>to input image</a:t>
            </a:r>
            <a:r>
              <a:rPr lang="en-GB"/>
              <a:t>)  -&gt; Each </a:t>
            </a:r>
            <a:r>
              <a:rPr lang="en-GB" dirty="0"/>
              <a:t>feature corresponds to a point in </a:t>
            </a:r>
            <a:r>
              <a:rPr lang="en-GB"/>
              <a:t>the input</a:t>
            </a:r>
          </a:p>
          <a:p>
            <a:endParaRPr lang="en-GB"/>
          </a:p>
          <a:p>
            <a:r>
              <a:rPr lang="en-GB"/>
              <a:t>Anchor box of fixed size at each position of the feature map</a:t>
            </a:r>
          </a:p>
          <a:p>
            <a:r>
              <a:rPr lang="en-GB"/>
              <a:t>  - for each anchor: </a:t>
            </a:r>
          </a:p>
          <a:p>
            <a:r>
              <a:rPr lang="en-GB"/>
              <a:t>	- </a:t>
            </a:r>
            <a:r>
              <a:rPr lang="en-GB">
                <a:solidFill>
                  <a:schemeClr val="accent2">
                    <a:lumMod val="75000"/>
                  </a:schemeClr>
                </a:solidFill>
              </a:rPr>
              <a:t>is it an object or not?</a:t>
            </a:r>
          </a:p>
          <a:p>
            <a:r>
              <a:rPr lang="en-GB"/>
              <a:t>	- </a:t>
            </a:r>
            <a:r>
              <a:rPr lang="en-GB">
                <a:solidFill>
                  <a:srgbClr val="00B050"/>
                </a:solidFill>
              </a:rPr>
              <a:t>bbox transformation</a:t>
            </a:r>
            <a:endParaRPr lang="en-GB" dirty="0">
              <a:solidFill>
                <a:srgbClr val="00B050"/>
              </a:solidFill>
            </a:endParaRPr>
          </a:p>
        </p:txBody>
      </p:sp>
      <p:sp>
        <p:nvSpPr>
          <p:cNvPr id="5" name="TextBox 4">
            <a:extLst>
              <a:ext uri="{FF2B5EF4-FFF2-40B4-BE49-F238E27FC236}">
                <a16:creationId xmlns:a16="http://schemas.microsoft.com/office/drawing/2014/main" id="{67C02C7E-D5DA-1DE9-EF09-1775C3DDAC59}"/>
              </a:ext>
            </a:extLst>
          </p:cNvPr>
          <p:cNvSpPr txBox="1"/>
          <p:nvPr/>
        </p:nvSpPr>
        <p:spPr>
          <a:xfrm>
            <a:off x="289244" y="6492875"/>
            <a:ext cx="1202573" cy="369332"/>
          </a:xfrm>
          <a:prstGeom prst="rect">
            <a:avLst/>
          </a:prstGeom>
          <a:noFill/>
        </p:spPr>
        <p:txBody>
          <a:bodyPr wrap="none" rtlCol="0">
            <a:spAutoFit/>
          </a:bodyPr>
          <a:lstStyle/>
          <a:p>
            <a:r>
              <a:rPr lang="en-US"/>
              <a:t>3x480x640</a:t>
            </a:r>
          </a:p>
        </p:txBody>
      </p:sp>
      <p:sp>
        <p:nvSpPr>
          <p:cNvPr id="6" name="TextBox 5">
            <a:extLst>
              <a:ext uri="{FF2B5EF4-FFF2-40B4-BE49-F238E27FC236}">
                <a16:creationId xmlns:a16="http://schemas.microsoft.com/office/drawing/2014/main" id="{B7CDCA92-AB2C-C25F-3DB0-457E26221AEB}"/>
              </a:ext>
            </a:extLst>
          </p:cNvPr>
          <p:cNvSpPr txBox="1"/>
          <p:nvPr/>
        </p:nvSpPr>
        <p:spPr>
          <a:xfrm>
            <a:off x="9661443" y="6528966"/>
            <a:ext cx="968535" cy="369332"/>
          </a:xfrm>
          <a:prstGeom prst="rect">
            <a:avLst/>
          </a:prstGeom>
          <a:noFill/>
        </p:spPr>
        <p:txBody>
          <a:bodyPr wrap="none" rtlCol="0">
            <a:spAutoFit/>
          </a:bodyPr>
          <a:lstStyle/>
          <a:p>
            <a:r>
              <a:rPr lang="en-US"/>
              <a:t>512x5x6</a:t>
            </a:r>
          </a:p>
        </p:txBody>
      </p:sp>
      <p:sp>
        <p:nvSpPr>
          <p:cNvPr id="7" name="TextBox 6">
            <a:extLst>
              <a:ext uri="{FF2B5EF4-FFF2-40B4-BE49-F238E27FC236}">
                <a16:creationId xmlns:a16="http://schemas.microsoft.com/office/drawing/2014/main" id="{A0C4D26B-4785-1240-47D4-64C8108B19D7}"/>
              </a:ext>
            </a:extLst>
          </p:cNvPr>
          <p:cNvSpPr txBox="1"/>
          <p:nvPr/>
        </p:nvSpPr>
        <p:spPr>
          <a:xfrm>
            <a:off x="10649051" y="4664415"/>
            <a:ext cx="1602362" cy="923330"/>
          </a:xfrm>
          <a:prstGeom prst="rect">
            <a:avLst/>
          </a:prstGeom>
          <a:noFill/>
        </p:spPr>
        <p:txBody>
          <a:bodyPr wrap="none" rtlCol="0">
            <a:spAutoFit/>
          </a:bodyPr>
          <a:lstStyle/>
          <a:p>
            <a:r>
              <a:rPr lang="en-US" b="1"/>
              <a:t>K</a:t>
            </a:r>
            <a:r>
              <a:rPr lang="en-US"/>
              <a:t> anchor boxes</a:t>
            </a:r>
          </a:p>
          <a:p>
            <a:r>
              <a:rPr lang="en-US" b="1">
                <a:solidFill>
                  <a:schemeClr val="accent2">
                    <a:lumMod val="75000"/>
                  </a:schemeClr>
                </a:solidFill>
              </a:rPr>
              <a:t>2K</a:t>
            </a:r>
            <a:r>
              <a:rPr lang="en-US"/>
              <a:t>x5x6</a:t>
            </a:r>
          </a:p>
          <a:p>
            <a:r>
              <a:rPr lang="en-US" b="1">
                <a:solidFill>
                  <a:srgbClr val="00B050"/>
                </a:solidFill>
              </a:rPr>
              <a:t>4K</a:t>
            </a:r>
            <a:r>
              <a:rPr lang="en-US"/>
              <a:t>x5x6</a:t>
            </a:r>
          </a:p>
        </p:txBody>
      </p:sp>
      <p:cxnSp>
        <p:nvCxnSpPr>
          <p:cNvPr id="3" name="Straight Arrow Connector 2">
            <a:extLst>
              <a:ext uri="{FF2B5EF4-FFF2-40B4-BE49-F238E27FC236}">
                <a16:creationId xmlns:a16="http://schemas.microsoft.com/office/drawing/2014/main" id="{F574C25A-F767-03B3-1E5F-D5488B1A288C}"/>
              </a:ext>
            </a:extLst>
          </p:cNvPr>
          <p:cNvCxnSpPr/>
          <p:nvPr/>
        </p:nvCxnSpPr>
        <p:spPr>
          <a:xfrm>
            <a:off x="10071327" y="5126080"/>
            <a:ext cx="296621"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5961097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4AC9B-23FE-43B6-8CA9-7D60950CBD15}"/>
              </a:ext>
            </a:extLst>
          </p:cNvPr>
          <p:cNvSpPr>
            <a:spLocks noGrp="1"/>
          </p:cNvSpPr>
          <p:nvPr>
            <p:ph type="title"/>
          </p:nvPr>
        </p:nvSpPr>
        <p:spPr/>
        <p:txBody>
          <a:bodyPr/>
          <a:lstStyle/>
          <a:p>
            <a:r>
              <a:rPr lang="en-US" dirty="0"/>
              <a:t>Slight alterations in the physical world</a:t>
            </a:r>
            <a:endParaRPr lang="en-GB" dirty="0"/>
          </a:p>
        </p:txBody>
      </p:sp>
      <p:sp>
        <p:nvSpPr>
          <p:cNvPr id="3" name="Content Placeholder 2">
            <a:extLst>
              <a:ext uri="{FF2B5EF4-FFF2-40B4-BE49-F238E27FC236}">
                <a16:creationId xmlns:a16="http://schemas.microsoft.com/office/drawing/2014/main" id="{5BDC214C-F704-4863-B134-AE97767CAD15}"/>
              </a:ext>
            </a:extLst>
          </p:cNvPr>
          <p:cNvSpPr>
            <a:spLocks noGrp="1"/>
          </p:cNvSpPr>
          <p:nvPr>
            <p:ph idx="1"/>
          </p:nvPr>
        </p:nvSpPr>
        <p:spPr/>
        <p:txBody>
          <a:bodyPr/>
          <a:lstStyle/>
          <a:p>
            <a:endParaRPr lang="en-GB" dirty="0"/>
          </a:p>
        </p:txBody>
      </p:sp>
      <p:sp>
        <p:nvSpPr>
          <p:cNvPr id="5" name="TextBox 4">
            <a:extLst>
              <a:ext uri="{FF2B5EF4-FFF2-40B4-BE49-F238E27FC236}">
                <a16:creationId xmlns:a16="http://schemas.microsoft.com/office/drawing/2014/main" id="{B3B408F9-DA4F-42D6-9023-C91C1AE9B2CB}"/>
              </a:ext>
            </a:extLst>
          </p:cNvPr>
          <p:cNvSpPr txBox="1"/>
          <p:nvPr/>
        </p:nvSpPr>
        <p:spPr>
          <a:xfrm>
            <a:off x="270076" y="6354375"/>
            <a:ext cx="10035822" cy="276999"/>
          </a:xfrm>
          <a:prstGeom prst="rect">
            <a:avLst/>
          </a:prstGeom>
          <a:noFill/>
        </p:spPr>
        <p:txBody>
          <a:bodyPr wrap="square">
            <a:spAutoFit/>
          </a:bodyPr>
          <a:lstStyle/>
          <a:p>
            <a:r>
              <a:rPr lang="en-GB" sz="1200" dirty="0">
                <a:hlinkClick r:id="rId2"/>
              </a:rPr>
              <a:t>https://spectrum.ieee.org/cars-that-think/transportation/sensors/slight-street-sign-modifications-can-fool-machine-learning-algorithms</a:t>
            </a:r>
            <a:r>
              <a:rPr lang="en-GB" sz="1200" dirty="0"/>
              <a:t> </a:t>
            </a:r>
          </a:p>
        </p:txBody>
      </p:sp>
      <p:pic>
        <p:nvPicPr>
          <p:cNvPr id="6146" name="Picture 2" descr="Signs">
            <a:extLst>
              <a:ext uri="{FF2B5EF4-FFF2-40B4-BE49-F238E27FC236}">
                <a16:creationId xmlns:a16="http://schemas.microsoft.com/office/drawing/2014/main" id="{ABF7D320-3B7F-46A3-A160-0134C37008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076" y="2531702"/>
            <a:ext cx="5513862" cy="2845864"/>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Signs">
            <a:extLst>
              <a:ext uri="{FF2B5EF4-FFF2-40B4-BE49-F238E27FC236}">
                <a16:creationId xmlns:a16="http://schemas.microsoft.com/office/drawing/2014/main" id="{005D2084-E0F0-45C5-94D3-15FFBD15A9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8674" y="2434333"/>
            <a:ext cx="5086470" cy="31339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4038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34E25-FEDA-4744-A862-89054C8BBDF7}"/>
              </a:ext>
            </a:extLst>
          </p:cNvPr>
          <p:cNvSpPr>
            <a:spLocks noGrp="1"/>
          </p:cNvSpPr>
          <p:nvPr>
            <p:ph type="title"/>
          </p:nvPr>
        </p:nvSpPr>
        <p:spPr/>
        <p:txBody>
          <a:bodyPr>
            <a:normAutofit/>
          </a:bodyPr>
          <a:lstStyle/>
          <a:p>
            <a:r>
              <a:rPr lang="en-US" dirty="0"/>
              <a:t>Adversarial examples</a:t>
            </a:r>
            <a:br>
              <a:rPr lang="en-US" dirty="0"/>
            </a:br>
            <a:r>
              <a:rPr lang="en-US" sz="2200" dirty="0"/>
              <a:t>occur not only for CNNs but also for handcrafted features</a:t>
            </a:r>
            <a:endParaRPr lang="en-GB" sz="2200" dirty="0"/>
          </a:p>
        </p:txBody>
      </p:sp>
      <p:sp>
        <p:nvSpPr>
          <p:cNvPr id="3" name="Content Placeholder 2">
            <a:extLst>
              <a:ext uri="{FF2B5EF4-FFF2-40B4-BE49-F238E27FC236}">
                <a16:creationId xmlns:a16="http://schemas.microsoft.com/office/drawing/2014/main" id="{1774C7C5-C45C-4D3B-B8C1-51E2F9EBB6FF}"/>
              </a:ext>
            </a:extLst>
          </p:cNvPr>
          <p:cNvSpPr>
            <a:spLocks noGrp="1"/>
          </p:cNvSpPr>
          <p:nvPr>
            <p:ph idx="1"/>
          </p:nvPr>
        </p:nvSpPr>
        <p:spPr/>
        <p:txBody>
          <a:bodyPr/>
          <a:lstStyle/>
          <a:p>
            <a:pPr marL="0" indent="0">
              <a:buNone/>
            </a:pPr>
            <a:r>
              <a:rPr lang="en-US" dirty="0"/>
              <a:t>HOG descriptor</a:t>
            </a:r>
            <a:endParaRPr lang="en-GB" dirty="0"/>
          </a:p>
        </p:txBody>
      </p:sp>
      <p:pic>
        <p:nvPicPr>
          <p:cNvPr id="5" name="Picture 4">
            <a:extLst>
              <a:ext uri="{FF2B5EF4-FFF2-40B4-BE49-F238E27FC236}">
                <a16:creationId xmlns:a16="http://schemas.microsoft.com/office/drawing/2014/main" id="{90F03055-40E1-4727-8B1E-0E59088B3BED}"/>
              </a:ext>
            </a:extLst>
          </p:cNvPr>
          <p:cNvPicPr>
            <a:picLocks noChangeAspect="1"/>
          </p:cNvPicPr>
          <p:nvPr/>
        </p:nvPicPr>
        <p:blipFill>
          <a:blip r:embed="rId2"/>
          <a:stretch>
            <a:fillRect/>
          </a:stretch>
        </p:blipFill>
        <p:spPr>
          <a:xfrm>
            <a:off x="5477934" y="1500188"/>
            <a:ext cx="5029200" cy="4257675"/>
          </a:xfrm>
          <a:prstGeom prst="rect">
            <a:avLst/>
          </a:prstGeom>
        </p:spPr>
      </p:pic>
      <p:sp>
        <p:nvSpPr>
          <p:cNvPr id="6" name="TextBox 5">
            <a:extLst>
              <a:ext uri="{FF2B5EF4-FFF2-40B4-BE49-F238E27FC236}">
                <a16:creationId xmlns:a16="http://schemas.microsoft.com/office/drawing/2014/main" id="{8AF23362-057D-4255-94B1-3928D39C63DE}"/>
              </a:ext>
            </a:extLst>
          </p:cNvPr>
          <p:cNvSpPr txBox="1"/>
          <p:nvPr/>
        </p:nvSpPr>
        <p:spPr>
          <a:xfrm>
            <a:off x="383822" y="6502400"/>
            <a:ext cx="4848763" cy="276999"/>
          </a:xfrm>
          <a:prstGeom prst="rect">
            <a:avLst/>
          </a:prstGeom>
          <a:noFill/>
        </p:spPr>
        <p:txBody>
          <a:bodyPr wrap="none" rtlCol="0">
            <a:spAutoFit/>
          </a:bodyPr>
          <a:lstStyle/>
          <a:p>
            <a:r>
              <a:rPr lang="en-US" sz="1200" dirty="0"/>
              <a:t>Exploring the Representation Capabilities of the HOG Descriptor, Tatu et. al</a:t>
            </a:r>
            <a:endParaRPr lang="en-GB" sz="1200" dirty="0"/>
          </a:p>
        </p:txBody>
      </p:sp>
    </p:spTree>
    <p:extLst>
      <p:ext uri="{BB962C8B-B14F-4D97-AF65-F5344CB8AC3E}">
        <p14:creationId xmlns:p14="http://schemas.microsoft.com/office/powerpoint/2010/main" val="68369422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6835" y="365125"/>
            <a:ext cx="10836965" cy="1325563"/>
          </a:xfrm>
        </p:spPr>
        <p:txBody>
          <a:bodyPr>
            <a:normAutofit/>
          </a:bodyPr>
          <a:lstStyle/>
          <a:p>
            <a:r>
              <a:rPr lang="en-GB" dirty="0"/>
              <a:t>Understanding what networks learn</a:t>
            </a:r>
          </a:p>
        </p:txBody>
      </p:sp>
      <p:sp>
        <p:nvSpPr>
          <p:cNvPr id="4" name="TextBox 3"/>
          <p:cNvSpPr txBox="1"/>
          <p:nvPr/>
        </p:nvSpPr>
        <p:spPr>
          <a:xfrm>
            <a:off x="613063" y="2481133"/>
            <a:ext cx="4507578" cy="1569660"/>
          </a:xfrm>
          <a:prstGeom prst="rect">
            <a:avLst/>
          </a:prstGeom>
          <a:noFill/>
        </p:spPr>
        <p:txBody>
          <a:bodyPr wrap="square" rtlCol="0">
            <a:spAutoFit/>
          </a:bodyPr>
          <a:lstStyle/>
          <a:p>
            <a:r>
              <a:rPr lang="en-GB" sz="3200" i="1" dirty="0">
                <a:latin typeface="Times New Roman" pitchFamily="18" charset="0"/>
                <a:cs typeface="Times New Roman" pitchFamily="18" charset="0"/>
              </a:rPr>
              <a:t>Much learning does not teach understanding. - </a:t>
            </a:r>
            <a:r>
              <a:rPr lang="en-GB" sz="3200" dirty="0">
                <a:latin typeface="Times New Roman" pitchFamily="18" charset="0"/>
                <a:cs typeface="Times New Roman" pitchFamily="18" charset="0"/>
              </a:rPr>
              <a:t>Heraclitus</a:t>
            </a:r>
          </a:p>
        </p:txBody>
      </p:sp>
      <p:pic>
        <p:nvPicPr>
          <p:cNvPr id="24578" name="Picture 2" descr="The Story Behind Raphael's Masterpiece 'The School of Athe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4414" y="1543247"/>
            <a:ext cx="5700434" cy="5015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46601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Saliency maps via image occlusions</a:t>
            </a:r>
          </a:p>
        </p:txBody>
      </p:sp>
      <p:pic>
        <p:nvPicPr>
          <p:cNvPr id="1026" name="Picture 2" descr="AlexNet: A Brief Review. AlexNet is a Convolutional Neural… | by Benjamin  Akera | Makerere AI Lab | Medium"/>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35627" y="1844825"/>
            <a:ext cx="6153200" cy="159238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AlexNet: A Brief Review. AlexNet is a Convolutional Neural… | by Benjamin  Akera | Makerere AI Lab | Medium"/>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35627" y="4221089"/>
            <a:ext cx="6153200" cy="1592381"/>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6" descr="Medalion personalizabil, My Family, gama Friends, Red Maine Coon Cat,240  mmx 250 mm - eMAG.ro"/>
          <p:cNvSpPr>
            <a:spLocks noChangeAspect="1" noChangeArrowheads="1"/>
          </p:cNvSpPr>
          <p:nvPr/>
        </p:nvSpPr>
        <p:spPr bwMode="auto">
          <a:xfrm>
            <a:off x="207433" y="-144463"/>
            <a:ext cx="4064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032" name="Picture 8" descr="Medalion personalizabil, My Family, gama Friends, Red Maine Coon Cat,240  mmx 250 mm - eMAG.r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6630" y="1844792"/>
            <a:ext cx="1983317" cy="148748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Medalion personalizabil, My Family, gama Friends, Red Maine Coon Cat,240  mmx 250 mm - eMAG.r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1334" y="4313045"/>
            <a:ext cx="1983317" cy="148748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904246" y="2012472"/>
            <a:ext cx="768085" cy="576064"/>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p:cNvSpPr txBox="1"/>
          <p:nvPr/>
        </p:nvSpPr>
        <p:spPr>
          <a:xfrm>
            <a:off x="9482219" y="2456348"/>
            <a:ext cx="1238609" cy="369332"/>
          </a:xfrm>
          <a:prstGeom prst="rect">
            <a:avLst/>
          </a:prstGeom>
          <a:noFill/>
        </p:spPr>
        <p:txBody>
          <a:bodyPr wrap="none" rtlCol="0">
            <a:spAutoFit/>
          </a:bodyPr>
          <a:lstStyle/>
          <a:p>
            <a:r>
              <a:rPr lang="en-GB" dirty="0"/>
              <a:t>P(cat) = 0.4</a:t>
            </a:r>
          </a:p>
        </p:txBody>
      </p:sp>
      <p:sp>
        <p:nvSpPr>
          <p:cNvPr id="12" name="Rectangle 11"/>
          <p:cNvSpPr/>
          <p:nvPr/>
        </p:nvSpPr>
        <p:spPr>
          <a:xfrm>
            <a:off x="1107446" y="5224469"/>
            <a:ext cx="768085" cy="576064"/>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p:cNvSpPr txBox="1"/>
          <p:nvPr/>
        </p:nvSpPr>
        <p:spPr>
          <a:xfrm>
            <a:off x="9482219" y="4872123"/>
            <a:ext cx="1355628" cy="369332"/>
          </a:xfrm>
          <a:prstGeom prst="rect">
            <a:avLst/>
          </a:prstGeom>
          <a:noFill/>
        </p:spPr>
        <p:txBody>
          <a:bodyPr wrap="none" rtlCol="0">
            <a:spAutoFit/>
          </a:bodyPr>
          <a:lstStyle/>
          <a:p>
            <a:r>
              <a:rPr lang="en-GB" dirty="0"/>
              <a:t>P(cat) = 0.96</a:t>
            </a:r>
          </a:p>
        </p:txBody>
      </p:sp>
    </p:spTree>
    <p:extLst>
      <p:ext uri="{BB962C8B-B14F-4D97-AF65-F5344CB8AC3E}">
        <p14:creationId xmlns:p14="http://schemas.microsoft.com/office/powerpoint/2010/main" val="206410059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7381" y="5815"/>
            <a:ext cx="10972800" cy="1143000"/>
          </a:xfrm>
        </p:spPr>
        <p:txBody>
          <a:bodyPr>
            <a:normAutofit/>
          </a:bodyPr>
          <a:lstStyle/>
          <a:p>
            <a:pPr algn="l"/>
            <a:r>
              <a:rPr lang="en-GB" dirty="0"/>
              <a:t>Saliency maps via image occlusions</a:t>
            </a:r>
          </a:p>
        </p:txBody>
      </p:sp>
      <p:pic>
        <p:nvPicPr>
          <p:cNvPr id="1028"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r="74633"/>
          <a:stretch/>
        </p:blipFill>
        <p:spPr bwMode="auto">
          <a:xfrm>
            <a:off x="623392" y="1361352"/>
            <a:ext cx="2308779" cy="4794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l="72133"/>
          <a:stretch/>
        </p:blipFill>
        <p:spPr bwMode="auto">
          <a:xfrm>
            <a:off x="3023659" y="1367080"/>
            <a:ext cx="2536323" cy="4794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288021" y="1671325"/>
            <a:ext cx="5184576" cy="2893100"/>
          </a:xfrm>
          <a:prstGeom prst="rect">
            <a:avLst/>
          </a:prstGeom>
          <a:noFill/>
        </p:spPr>
        <p:txBody>
          <a:bodyPr wrap="square" rtlCol="0">
            <a:spAutoFit/>
          </a:bodyPr>
          <a:lstStyle/>
          <a:p>
            <a:pPr algn="just"/>
            <a:r>
              <a:rPr lang="en-GB" sz="2600" b="1" dirty="0"/>
              <a:t>Which are the important parts of an image?</a:t>
            </a:r>
          </a:p>
          <a:p>
            <a:pPr algn="just"/>
            <a:endParaRPr lang="en-GB" sz="2600" dirty="0"/>
          </a:p>
          <a:p>
            <a:pPr algn="just"/>
            <a:r>
              <a:rPr lang="en-GB" sz="2600" dirty="0"/>
              <a:t>Slide an occluding patch over the input image and display (as a heat map) the probability of the correct class</a:t>
            </a:r>
          </a:p>
        </p:txBody>
      </p:sp>
    </p:spTree>
    <p:extLst>
      <p:ext uri="{BB962C8B-B14F-4D97-AF65-F5344CB8AC3E}">
        <p14:creationId xmlns:p14="http://schemas.microsoft.com/office/powerpoint/2010/main" val="184588459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Filter visualization – 1</a:t>
            </a:r>
            <a:r>
              <a:rPr lang="en-GB" baseline="30000" dirty="0"/>
              <a:t>st</a:t>
            </a:r>
            <a:r>
              <a:rPr lang="en-GB" dirty="0"/>
              <a:t> layer</a:t>
            </a:r>
          </a:p>
        </p:txBody>
      </p:sp>
      <p:pic>
        <p:nvPicPr>
          <p:cNvPr id="5" name="Picture 2" descr="AlexNet: A Brief Review. AlexNet is a Convolutional Neural… | by Benjamin  Akera | Makerere AI Lab | Medium"/>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39349" y="1387968"/>
            <a:ext cx="10972800" cy="283964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1487488" y="1475640"/>
            <a:ext cx="1056117" cy="266429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p:cNvSpPr txBox="1"/>
          <p:nvPr/>
        </p:nvSpPr>
        <p:spPr>
          <a:xfrm>
            <a:off x="701153" y="4329971"/>
            <a:ext cx="11233248" cy="923330"/>
          </a:xfrm>
          <a:prstGeom prst="rect">
            <a:avLst/>
          </a:prstGeom>
          <a:noFill/>
        </p:spPr>
        <p:txBody>
          <a:bodyPr wrap="square" rtlCol="0">
            <a:spAutoFit/>
          </a:bodyPr>
          <a:lstStyle/>
          <a:p>
            <a:r>
              <a:rPr lang="en-GB" dirty="0"/>
              <a:t>First layer operates directly on image pixels; visualize the filters used to extract the image features</a:t>
            </a:r>
          </a:p>
          <a:p>
            <a:endParaRPr lang="en-GB" dirty="0"/>
          </a:p>
          <a:p>
            <a:r>
              <a:rPr lang="en-GB" dirty="0"/>
              <a:t>Visualize this filter bank</a:t>
            </a:r>
          </a:p>
        </p:txBody>
      </p:sp>
      <p:sp>
        <p:nvSpPr>
          <p:cNvPr id="10" name="TextBox 9"/>
          <p:cNvSpPr txBox="1"/>
          <p:nvPr/>
        </p:nvSpPr>
        <p:spPr>
          <a:xfrm>
            <a:off x="239350" y="6525344"/>
            <a:ext cx="7372275" cy="276999"/>
          </a:xfrm>
          <a:prstGeom prst="rect">
            <a:avLst/>
          </a:prstGeom>
          <a:noFill/>
        </p:spPr>
        <p:txBody>
          <a:bodyPr wrap="none" rtlCol="0">
            <a:spAutoFit/>
          </a:bodyPr>
          <a:lstStyle/>
          <a:p>
            <a:r>
              <a:rPr lang="en-GB" sz="1200" dirty="0">
                <a:hlinkClick r:id="rId3"/>
              </a:rPr>
              <a:t>https://machinelearningmastery.com/how-to-visualize-filters-and-feature-maps-in-convolutional-neural-networks/</a:t>
            </a:r>
            <a:r>
              <a:rPr lang="en-GB" sz="1200" dirty="0"/>
              <a:t> </a:t>
            </a:r>
          </a:p>
        </p:txBody>
      </p:sp>
    </p:spTree>
    <p:extLst>
      <p:ext uri="{BB962C8B-B14F-4D97-AF65-F5344CB8AC3E}">
        <p14:creationId xmlns:p14="http://schemas.microsoft.com/office/powerpoint/2010/main" val="160980206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Filter visualization – 1</a:t>
            </a:r>
            <a:r>
              <a:rPr lang="en-GB" baseline="30000" dirty="0"/>
              <a:t>st</a:t>
            </a:r>
            <a:r>
              <a:rPr lang="en-GB" dirty="0"/>
              <a:t> layer</a:t>
            </a:r>
          </a:p>
        </p:txBody>
      </p:sp>
      <p:pic>
        <p:nvPicPr>
          <p:cNvPr id="5" name="Picture 2" descr="AlexNet: A Brief Review. AlexNet is a Convolutional Neural… | by Benjamin  Akera | Makerere AI Lab | Medium"/>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39349" y="1387968"/>
            <a:ext cx="10972800" cy="283964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1487488" y="1475640"/>
            <a:ext cx="1056117" cy="266429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p:cNvSpPr txBox="1"/>
          <p:nvPr/>
        </p:nvSpPr>
        <p:spPr>
          <a:xfrm>
            <a:off x="701153" y="4329971"/>
            <a:ext cx="11233248" cy="369332"/>
          </a:xfrm>
          <a:prstGeom prst="rect">
            <a:avLst/>
          </a:prstGeom>
          <a:noFill/>
        </p:spPr>
        <p:txBody>
          <a:bodyPr wrap="square" rtlCol="0">
            <a:spAutoFit/>
          </a:bodyPr>
          <a:lstStyle/>
          <a:p>
            <a:r>
              <a:rPr lang="en-GB" dirty="0"/>
              <a:t>First layer operates directly on image pixels; visualize the filters used to extract the image features</a:t>
            </a:r>
          </a:p>
        </p:txBody>
      </p:sp>
      <p:pic>
        <p:nvPicPr>
          <p:cNvPr id="6" name="Picture 2" descr="4: AlexNet convolutional filters of size 11x11x3 at the first layer... |  Download Scientific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7862" y="4798304"/>
            <a:ext cx="6813201" cy="2016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387171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Filter visualization – deeper layers </a:t>
            </a:r>
          </a:p>
        </p:txBody>
      </p:sp>
      <p:sp>
        <p:nvSpPr>
          <p:cNvPr id="3" name="Content Placeholder 2"/>
          <p:cNvSpPr>
            <a:spLocks noGrp="1"/>
          </p:cNvSpPr>
          <p:nvPr>
            <p:ph idx="1"/>
          </p:nvPr>
        </p:nvSpPr>
        <p:spPr>
          <a:xfrm>
            <a:off x="787829" y="1600201"/>
            <a:ext cx="10972800" cy="4525963"/>
          </a:xfrm>
        </p:spPr>
        <p:txBody>
          <a:bodyPr/>
          <a:lstStyle/>
          <a:p>
            <a:r>
              <a:rPr lang="en-GB" dirty="0"/>
              <a:t>Not that easy to interpret</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9456" y="2708920"/>
            <a:ext cx="9643533" cy="1225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3445" y="4365105"/>
            <a:ext cx="5232400" cy="428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431371" y="6093297"/>
            <a:ext cx="10081120" cy="276999"/>
          </a:xfrm>
          <a:prstGeom prst="rect">
            <a:avLst/>
          </a:prstGeom>
        </p:spPr>
        <p:txBody>
          <a:bodyPr wrap="square">
            <a:spAutoFit/>
          </a:bodyPr>
          <a:lstStyle/>
          <a:p>
            <a:r>
              <a:rPr lang="en-GB" sz="1200" dirty="0">
                <a:hlinkClick r:id="rId4"/>
              </a:rPr>
              <a:t>https://cs.stanford.edu/people/karpathy/convnetjs/demo/mnist.html</a:t>
            </a:r>
            <a:r>
              <a:rPr lang="en-GB" sz="1200" dirty="0"/>
              <a:t> </a:t>
            </a:r>
          </a:p>
        </p:txBody>
      </p:sp>
    </p:spTree>
    <p:extLst>
      <p:ext uri="{BB962C8B-B14F-4D97-AF65-F5344CB8AC3E}">
        <p14:creationId xmlns:p14="http://schemas.microsoft.com/office/powerpoint/2010/main" val="282031777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Last layer visualization</a:t>
            </a:r>
          </a:p>
        </p:txBody>
      </p:sp>
      <p:sp>
        <p:nvSpPr>
          <p:cNvPr id="3" name="Content Placeholder 2"/>
          <p:cNvSpPr>
            <a:spLocks noGrp="1"/>
          </p:cNvSpPr>
          <p:nvPr>
            <p:ph idx="1"/>
          </p:nvPr>
        </p:nvSpPr>
        <p:spPr/>
        <p:txBody>
          <a:bodyPr/>
          <a:lstStyle/>
          <a:p>
            <a:r>
              <a:rPr lang="en-GB" dirty="0"/>
              <a:t>The last layer (before the classification layer) contains the most condensed representation of the image</a:t>
            </a:r>
          </a:p>
          <a:p>
            <a:pPr marL="0" indent="0">
              <a:buNone/>
            </a:pPr>
            <a:endParaRPr lang="en-GB" dirty="0"/>
          </a:p>
        </p:txBody>
      </p:sp>
      <p:pic>
        <p:nvPicPr>
          <p:cNvPr id="4" name="Picture 2" descr="AlexNet: A Brief Review. AlexNet is a Convolutional Neural… | by Benjamin  Akera | Makerere AI Lab | Medium"/>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5413" y="3429000"/>
            <a:ext cx="10972800" cy="283964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10416480" y="3429000"/>
            <a:ext cx="672075" cy="266429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50235066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Last layer visualization</a:t>
            </a:r>
            <a:br>
              <a:rPr lang="en-GB" dirty="0"/>
            </a:br>
            <a:r>
              <a:rPr lang="en-GB" dirty="0"/>
              <a:t>Image embedding</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9346" y="1634923"/>
            <a:ext cx="6034736" cy="4447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360456" y="6082196"/>
            <a:ext cx="11280251" cy="646331"/>
          </a:xfrm>
          <a:prstGeom prst="rect">
            <a:avLst/>
          </a:prstGeom>
        </p:spPr>
        <p:txBody>
          <a:bodyPr wrap="square">
            <a:spAutoFit/>
          </a:bodyPr>
          <a:lstStyle/>
          <a:p>
            <a:r>
              <a:rPr lang="en-GB" dirty="0"/>
              <a:t>Five ILSVRC-2010 test images in the first column. The remaining columns show the six training images that produce feature vectors in the last hidden layer with the smallest Euclidean distance from the feature vector for the test image</a:t>
            </a:r>
          </a:p>
        </p:txBody>
      </p:sp>
    </p:spTree>
    <p:extLst>
      <p:ext uri="{BB962C8B-B14F-4D97-AF65-F5344CB8AC3E}">
        <p14:creationId xmlns:p14="http://schemas.microsoft.com/office/powerpoint/2010/main" val="20239224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Region proposal network</a:t>
            </a:r>
          </a:p>
        </p:txBody>
      </p:sp>
      <p:sp>
        <p:nvSpPr>
          <p:cNvPr id="3" name="Content Placeholder 2"/>
          <p:cNvSpPr>
            <a:spLocks noGrp="1"/>
          </p:cNvSpPr>
          <p:nvPr>
            <p:ph idx="1"/>
          </p:nvPr>
        </p:nvSpPr>
        <p:spPr/>
        <p:txBody>
          <a:bodyPr/>
          <a:lstStyle/>
          <a:p>
            <a:r>
              <a:rPr lang="en-GB" dirty="0"/>
              <a:t>takes an image (of any size) as input and outputs a set of rectangular object proposals, each with an </a:t>
            </a:r>
            <a:r>
              <a:rPr lang="en-GB" dirty="0" err="1"/>
              <a:t>objectness</a:t>
            </a:r>
            <a:r>
              <a:rPr lang="en-GB" dirty="0"/>
              <a:t> score</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7538" y="3140969"/>
            <a:ext cx="4476750" cy="298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528048" y="3465874"/>
            <a:ext cx="4139952" cy="1754326"/>
          </a:xfrm>
          <a:prstGeom prst="rect">
            <a:avLst/>
          </a:prstGeom>
          <a:noFill/>
        </p:spPr>
        <p:txBody>
          <a:bodyPr wrap="square" rtlCol="0">
            <a:spAutoFit/>
          </a:bodyPr>
          <a:lstStyle/>
          <a:p>
            <a:r>
              <a:rPr lang="en-GB" dirty="0"/>
              <a:t>An </a:t>
            </a:r>
            <a:r>
              <a:rPr lang="en-GB" b="1" dirty="0"/>
              <a:t>anchor box </a:t>
            </a:r>
            <a:r>
              <a:rPr lang="en-GB" dirty="0"/>
              <a:t>of fixed size at each point in the feature map</a:t>
            </a:r>
          </a:p>
          <a:p>
            <a:pPr marL="285750" indent="-285750">
              <a:buFont typeface="Arial" pitchFamily="34" charset="0"/>
              <a:buChar char="•"/>
            </a:pPr>
            <a:r>
              <a:rPr lang="en-GB" dirty="0"/>
              <a:t>For each anchor box predict if there is an object inside it</a:t>
            </a:r>
          </a:p>
          <a:p>
            <a:pPr marL="285750" indent="-285750">
              <a:buFont typeface="Arial" pitchFamily="34" charset="0"/>
              <a:buChar char="•"/>
            </a:pPr>
            <a:r>
              <a:rPr lang="en-GB" dirty="0"/>
              <a:t>For “positives” predict corrections for the bounding boxes</a:t>
            </a:r>
          </a:p>
        </p:txBody>
      </p:sp>
      <p:cxnSp>
        <p:nvCxnSpPr>
          <p:cNvPr id="6" name="Straight Arrow Connector 5"/>
          <p:cNvCxnSpPr/>
          <p:nvPr/>
        </p:nvCxnSpPr>
        <p:spPr>
          <a:xfrm flipV="1">
            <a:off x="4367808" y="3789040"/>
            <a:ext cx="2088232" cy="1008113"/>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51444119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6969" y="116632"/>
            <a:ext cx="10972800" cy="1143000"/>
          </a:xfrm>
        </p:spPr>
        <p:txBody>
          <a:bodyPr>
            <a:normAutofit fontScale="90000"/>
          </a:bodyPr>
          <a:lstStyle/>
          <a:p>
            <a:pPr algn="l"/>
            <a:r>
              <a:rPr lang="en-GB" dirty="0"/>
              <a:t>Visualize the patch that maximally activates a neuron</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7867" y="3096758"/>
            <a:ext cx="9802368" cy="3442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224042" y="6486129"/>
            <a:ext cx="2106667" cy="246221"/>
          </a:xfrm>
          <a:prstGeom prst="rect">
            <a:avLst/>
          </a:prstGeom>
          <a:noFill/>
        </p:spPr>
        <p:txBody>
          <a:bodyPr wrap="none" rtlCol="0">
            <a:spAutoFit/>
          </a:bodyPr>
          <a:lstStyle/>
          <a:p>
            <a:r>
              <a:rPr lang="en-GB" sz="1000" dirty="0">
                <a:hlinkClick r:id="rId3"/>
              </a:rPr>
              <a:t>https://arxiv.org/pdf/1311.2524.pdf</a:t>
            </a:r>
            <a:r>
              <a:rPr lang="en-GB" sz="1000" dirty="0"/>
              <a:t> </a:t>
            </a:r>
          </a:p>
        </p:txBody>
      </p:sp>
      <p:sp>
        <p:nvSpPr>
          <p:cNvPr id="3" name="Rectangle 2"/>
          <p:cNvSpPr/>
          <p:nvPr/>
        </p:nvSpPr>
        <p:spPr>
          <a:xfrm>
            <a:off x="678511" y="1157766"/>
            <a:ext cx="10580535" cy="1938992"/>
          </a:xfrm>
          <a:prstGeom prst="rect">
            <a:avLst/>
          </a:prstGeom>
        </p:spPr>
        <p:txBody>
          <a:bodyPr wrap="square">
            <a:spAutoFit/>
          </a:bodyPr>
          <a:lstStyle/>
          <a:p>
            <a:pPr marL="285750" indent="-285750">
              <a:buFont typeface="Arial" pitchFamily="34" charset="0"/>
              <a:buChar char="•"/>
            </a:pPr>
            <a:r>
              <a:rPr lang="en-GB" sz="2400" dirty="0"/>
              <a:t>Single out a particular unit (feature) in the network and use it as if it were an object detector in its own right</a:t>
            </a:r>
          </a:p>
          <a:p>
            <a:pPr marL="285750" indent="-285750">
              <a:buFont typeface="Arial" pitchFamily="34" charset="0"/>
              <a:buChar char="•"/>
            </a:pPr>
            <a:r>
              <a:rPr lang="en-GB" sz="2400" dirty="0"/>
              <a:t>compute the unit’s activations on a large set of held-out region, sort the proposals from highest to lowest activation, perform non-maximum suppression, and then display the top-scoring region</a:t>
            </a:r>
          </a:p>
        </p:txBody>
      </p:sp>
    </p:spTree>
    <p:extLst>
      <p:ext uri="{BB962C8B-B14F-4D97-AF65-F5344CB8AC3E}">
        <p14:creationId xmlns:p14="http://schemas.microsoft.com/office/powerpoint/2010/main" val="29530979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Activation maps</a:t>
            </a:r>
          </a:p>
        </p:txBody>
      </p:sp>
      <p:sp>
        <p:nvSpPr>
          <p:cNvPr id="3" name="Content Placeholder 2"/>
          <p:cNvSpPr>
            <a:spLocks noGrp="1"/>
          </p:cNvSpPr>
          <p:nvPr>
            <p:ph idx="1"/>
          </p:nvPr>
        </p:nvSpPr>
        <p:spPr/>
        <p:txBody>
          <a:bodyPr>
            <a:normAutofit/>
          </a:bodyPr>
          <a:lstStyle/>
          <a:p>
            <a:pPr marL="0" indent="0" algn="just">
              <a:buNone/>
            </a:pPr>
            <a:r>
              <a:rPr lang="en-GB" sz="3600" dirty="0"/>
              <a:t>Deep visualization toolbox #</a:t>
            </a:r>
            <a:r>
              <a:rPr lang="en-GB" sz="3600" dirty="0" err="1"/>
              <a:t>deepvis</a:t>
            </a:r>
            <a:endParaRPr lang="en-GB" sz="3600" dirty="0"/>
          </a:p>
          <a:p>
            <a:pPr marL="0" indent="0" algn="just">
              <a:buNone/>
            </a:pPr>
            <a:r>
              <a:rPr lang="en-GB" sz="3600" dirty="0">
                <a:hlinkClick r:id="rId2"/>
              </a:rPr>
              <a:t>https://www.youtube.com/watch?v=AgkfIQ4IGaM</a:t>
            </a:r>
            <a:r>
              <a:rPr lang="en-GB" sz="3600" dirty="0"/>
              <a:t> </a:t>
            </a:r>
          </a:p>
        </p:txBody>
      </p:sp>
    </p:spTree>
    <p:extLst>
      <p:ext uri="{BB962C8B-B14F-4D97-AF65-F5344CB8AC3E}">
        <p14:creationId xmlns:p14="http://schemas.microsoft.com/office/powerpoint/2010/main" val="15083517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Activation maps</a:t>
            </a:r>
          </a:p>
        </p:txBody>
      </p:sp>
      <p:sp>
        <p:nvSpPr>
          <p:cNvPr id="3" name="Content Placeholder 2"/>
          <p:cNvSpPr>
            <a:spLocks noGrp="1"/>
          </p:cNvSpPr>
          <p:nvPr>
            <p:ph idx="1"/>
          </p:nvPr>
        </p:nvSpPr>
        <p:spPr/>
        <p:txBody>
          <a:bodyPr/>
          <a:lstStyle/>
          <a:p>
            <a:r>
              <a:rPr lang="en-GB" dirty="0"/>
              <a:t>Compute the gradient of a given neuron in the network with respect to the input image</a:t>
            </a:r>
          </a:p>
          <a:p>
            <a:pPr lvl="1"/>
            <a:r>
              <a:rPr lang="en-GB" dirty="0"/>
              <a:t>Select the layer, set the gradient at that level to be all zeros except for the neuron of interest (where we set the gradient at 1)</a:t>
            </a:r>
          </a:p>
          <a:p>
            <a:pPr lvl="1"/>
            <a:r>
              <a:rPr lang="en-GB" dirty="0"/>
              <a:t>Apply back-propagation to the image</a:t>
            </a:r>
          </a:p>
        </p:txBody>
      </p:sp>
      <p:sp>
        <p:nvSpPr>
          <p:cNvPr id="4" name="Rectangle 3"/>
          <p:cNvSpPr/>
          <p:nvPr/>
        </p:nvSpPr>
        <p:spPr>
          <a:xfrm>
            <a:off x="393563" y="6321489"/>
            <a:ext cx="3617785" cy="369332"/>
          </a:xfrm>
          <a:prstGeom prst="rect">
            <a:avLst/>
          </a:prstGeom>
        </p:spPr>
        <p:txBody>
          <a:bodyPr wrap="none">
            <a:spAutoFit/>
          </a:bodyPr>
          <a:lstStyle/>
          <a:p>
            <a:r>
              <a:rPr lang="en-GB" dirty="0">
                <a:hlinkClick r:id="rId2"/>
              </a:rPr>
              <a:t>https://arxiv.org/pdf/1412.6806.pdf</a:t>
            </a:r>
            <a:r>
              <a:rPr lang="en-GB" dirty="0"/>
              <a:t> </a:t>
            </a:r>
          </a:p>
        </p:txBody>
      </p:sp>
    </p:spTree>
    <p:extLst>
      <p:ext uri="{BB962C8B-B14F-4D97-AF65-F5344CB8AC3E}">
        <p14:creationId xmlns:p14="http://schemas.microsoft.com/office/powerpoint/2010/main" val="204306246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Activation maps</a:t>
            </a:r>
          </a:p>
        </p:txBody>
      </p:sp>
      <p:sp>
        <p:nvSpPr>
          <p:cNvPr id="4" name="Rectangle 3"/>
          <p:cNvSpPr/>
          <p:nvPr/>
        </p:nvSpPr>
        <p:spPr>
          <a:xfrm>
            <a:off x="393563" y="6321489"/>
            <a:ext cx="3617785" cy="369332"/>
          </a:xfrm>
          <a:prstGeom prst="rect">
            <a:avLst/>
          </a:prstGeom>
        </p:spPr>
        <p:txBody>
          <a:bodyPr wrap="none">
            <a:spAutoFit/>
          </a:bodyPr>
          <a:lstStyle/>
          <a:p>
            <a:r>
              <a:rPr lang="en-GB" dirty="0">
                <a:hlinkClick r:id="rId2"/>
              </a:rPr>
              <a:t>https://arxiv.org/pdf/1412.6806.pdf</a:t>
            </a:r>
            <a:r>
              <a:rPr lang="en-GB" dirty="0"/>
              <a:t> </a:t>
            </a:r>
          </a:p>
        </p:txBody>
      </p:sp>
      <p:sp>
        <p:nvSpPr>
          <p:cNvPr id="5" name="Content Placeholder 4"/>
          <p:cNvSpPr>
            <a:spLocks noGrp="1"/>
          </p:cNvSpPr>
          <p:nvPr>
            <p:ph idx="1"/>
          </p:nvPr>
        </p:nvSpPr>
        <p:spPr/>
        <p:txBody>
          <a:bodyPr/>
          <a:lstStyle/>
          <a:p>
            <a:endParaRPr lang="en-GB" dirty="0"/>
          </a:p>
        </p:txBody>
      </p:sp>
      <p:pic>
        <p:nvPicPr>
          <p:cNvPr id="1843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1770" y="1605583"/>
            <a:ext cx="8851900" cy="4362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Straight Arrow Connector 6"/>
          <p:cNvCxnSpPr/>
          <p:nvPr/>
        </p:nvCxnSpPr>
        <p:spPr>
          <a:xfrm flipV="1">
            <a:off x="2377440" y="3355450"/>
            <a:ext cx="4166483" cy="262393"/>
          </a:xfrm>
          <a:prstGeom prst="straightConnector1">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393564" y="3617843"/>
            <a:ext cx="2821830" cy="923330"/>
          </a:xfrm>
          <a:prstGeom prst="rect">
            <a:avLst/>
          </a:prstGeom>
          <a:noFill/>
        </p:spPr>
        <p:txBody>
          <a:bodyPr wrap="square" rtlCol="0">
            <a:spAutoFit/>
          </a:bodyPr>
          <a:lstStyle/>
          <a:p>
            <a:r>
              <a:rPr lang="en-GB" dirty="0">
                <a:solidFill>
                  <a:srgbClr val="FF0000"/>
                </a:solidFill>
              </a:rPr>
              <a:t>Zero out all the gradients except for the neuron of interest</a:t>
            </a:r>
          </a:p>
        </p:txBody>
      </p:sp>
    </p:spTree>
    <p:extLst>
      <p:ext uri="{BB962C8B-B14F-4D97-AF65-F5344CB8AC3E}">
        <p14:creationId xmlns:p14="http://schemas.microsoft.com/office/powerpoint/2010/main" val="146687933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Activation maps</a:t>
            </a:r>
          </a:p>
        </p:txBody>
      </p:sp>
      <p:sp>
        <p:nvSpPr>
          <p:cNvPr id="4" name="Rectangle 3"/>
          <p:cNvSpPr/>
          <p:nvPr/>
        </p:nvSpPr>
        <p:spPr>
          <a:xfrm>
            <a:off x="393563" y="6321489"/>
            <a:ext cx="3617785" cy="369332"/>
          </a:xfrm>
          <a:prstGeom prst="rect">
            <a:avLst/>
          </a:prstGeom>
        </p:spPr>
        <p:txBody>
          <a:bodyPr wrap="none">
            <a:spAutoFit/>
          </a:bodyPr>
          <a:lstStyle/>
          <a:p>
            <a:r>
              <a:rPr lang="en-GB" dirty="0">
                <a:hlinkClick r:id="rId2"/>
              </a:rPr>
              <a:t>https://arxiv.org/pdf/1412.6806.pdf</a:t>
            </a:r>
            <a:r>
              <a:rPr lang="en-GB" dirty="0"/>
              <a:t> </a:t>
            </a:r>
          </a:p>
        </p:txBody>
      </p:sp>
      <p:sp>
        <p:nvSpPr>
          <p:cNvPr id="5" name="Content Placeholder 4"/>
          <p:cNvSpPr>
            <a:spLocks noGrp="1"/>
          </p:cNvSpPr>
          <p:nvPr>
            <p:ph idx="1"/>
          </p:nvPr>
        </p:nvSpPr>
        <p:spPr/>
        <p:txBody>
          <a:bodyPr/>
          <a:lstStyle/>
          <a:p>
            <a:endParaRPr lang="en-GB" dirty="0"/>
          </a:p>
        </p:txBody>
      </p:sp>
      <p:pic>
        <p:nvPicPr>
          <p:cNvPr id="1843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1770" y="1605583"/>
            <a:ext cx="8851900" cy="4362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Straight Arrow Connector 6"/>
          <p:cNvCxnSpPr/>
          <p:nvPr/>
        </p:nvCxnSpPr>
        <p:spPr>
          <a:xfrm>
            <a:off x="10526117" y="1124706"/>
            <a:ext cx="393316" cy="701984"/>
          </a:xfrm>
          <a:prstGeom prst="straightConnector1">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321476" y="731520"/>
            <a:ext cx="2821830" cy="1200329"/>
          </a:xfrm>
          <a:prstGeom prst="rect">
            <a:avLst/>
          </a:prstGeom>
          <a:noFill/>
        </p:spPr>
        <p:txBody>
          <a:bodyPr wrap="square" rtlCol="0">
            <a:spAutoFit/>
          </a:bodyPr>
          <a:lstStyle/>
          <a:p>
            <a:r>
              <a:rPr lang="en-GB" dirty="0">
                <a:solidFill>
                  <a:srgbClr val="FF0000"/>
                </a:solidFill>
              </a:rPr>
              <a:t>RELU during backward pass: block the gradients for the neurons that had activations &lt; 0</a:t>
            </a:r>
          </a:p>
        </p:txBody>
      </p:sp>
      <p:cxnSp>
        <p:nvCxnSpPr>
          <p:cNvPr id="14" name="Straight Arrow Connector 13"/>
          <p:cNvCxnSpPr/>
          <p:nvPr/>
        </p:nvCxnSpPr>
        <p:spPr>
          <a:xfrm>
            <a:off x="9154791" y="1512858"/>
            <a:ext cx="1371326" cy="1683566"/>
          </a:xfrm>
          <a:prstGeom prst="straightConnector1">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0076511" y="883920"/>
            <a:ext cx="2821830" cy="369332"/>
          </a:xfrm>
          <a:prstGeom prst="rect">
            <a:avLst/>
          </a:prstGeom>
          <a:noFill/>
        </p:spPr>
        <p:txBody>
          <a:bodyPr wrap="square" rtlCol="0">
            <a:spAutoFit/>
          </a:bodyPr>
          <a:lstStyle/>
          <a:p>
            <a:r>
              <a:rPr lang="en-GB" dirty="0">
                <a:solidFill>
                  <a:srgbClr val="FF0000"/>
                </a:solidFill>
              </a:rPr>
              <a:t>RELU</a:t>
            </a:r>
          </a:p>
        </p:txBody>
      </p:sp>
    </p:spTree>
    <p:extLst>
      <p:ext uri="{BB962C8B-B14F-4D97-AF65-F5344CB8AC3E}">
        <p14:creationId xmlns:p14="http://schemas.microsoft.com/office/powerpoint/2010/main" val="184664094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Activation maps</a:t>
            </a:r>
          </a:p>
        </p:txBody>
      </p:sp>
      <p:sp>
        <p:nvSpPr>
          <p:cNvPr id="4" name="Rectangle 3"/>
          <p:cNvSpPr/>
          <p:nvPr/>
        </p:nvSpPr>
        <p:spPr>
          <a:xfrm>
            <a:off x="393563" y="6321489"/>
            <a:ext cx="3617785" cy="369332"/>
          </a:xfrm>
          <a:prstGeom prst="rect">
            <a:avLst/>
          </a:prstGeom>
        </p:spPr>
        <p:txBody>
          <a:bodyPr wrap="none">
            <a:spAutoFit/>
          </a:bodyPr>
          <a:lstStyle/>
          <a:p>
            <a:r>
              <a:rPr lang="en-GB" dirty="0">
                <a:hlinkClick r:id="rId2"/>
              </a:rPr>
              <a:t>https://arxiv.org/pdf/1412.6806.pdf</a:t>
            </a:r>
            <a:r>
              <a:rPr lang="en-GB" dirty="0"/>
              <a:t> </a:t>
            </a:r>
          </a:p>
        </p:txBody>
      </p:sp>
      <p:sp>
        <p:nvSpPr>
          <p:cNvPr id="5" name="Content Placeholder 4"/>
          <p:cNvSpPr>
            <a:spLocks noGrp="1"/>
          </p:cNvSpPr>
          <p:nvPr>
            <p:ph idx="1"/>
          </p:nvPr>
        </p:nvSpPr>
        <p:spPr/>
        <p:txBody>
          <a:bodyPr/>
          <a:lstStyle/>
          <a:p>
            <a:endParaRPr lang="en-GB" dirty="0"/>
          </a:p>
        </p:txBody>
      </p:sp>
      <p:pic>
        <p:nvPicPr>
          <p:cNvPr id="1843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1770" y="1605583"/>
            <a:ext cx="8851900" cy="4362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Straight Arrow Connector 6"/>
          <p:cNvCxnSpPr/>
          <p:nvPr/>
        </p:nvCxnSpPr>
        <p:spPr>
          <a:xfrm>
            <a:off x="8830197" y="1393753"/>
            <a:ext cx="1466742" cy="3790497"/>
          </a:xfrm>
          <a:prstGeom prst="straightConnector1">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568660" y="747422"/>
            <a:ext cx="5305009" cy="646331"/>
          </a:xfrm>
          <a:prstGeom prst="rect">
            <a:avLst/>
          </a:prstGeom>
          <a:noFill/>
        </p:spPr>
        <p:txBody>
          <a:bodyPr wrap="square" rtlCol="0">
            <a:spAutoFit/>
          </a:bodyPr>
          <a:lstStyle/>
          <a:p>
            <a:r>
              <a:rPr lang="en-GB" dirty="0">
                <a:solidFill>
                  <a:srgbClr val="FF0000"/>
                </a:solidFill>
              </a:rPr>
              <a:t>Guided back-propagation: </a:t>
            </a:r>
            <a:r>
              <a:rPr lang="en-GB" dirty="0" err="1">
                <a:solidFill>
                  <a:srgbClr val="FF0000"/>
                </a:solidFill>
              </a:rPr>
              <a:t>backprop</a:t>
            </a:r>
            <a:r>
              <a:rPr lang="en-GB" dirty="0">
                <a:solidFill>
                  <a:srgbClr val="FF0000"/>
                </a:solidFill>
              </a:rPr>
              <a:t> only the parts that have a positive gradient</a:t>
            </a:r>
          </a:p>
        </p:txBody>
      </p:sp>
      <p:sp>
        <p:nvSpPr>
          <p:cNvPr id="11" name="TextBox 10"/>
          <p:cNvSpPr txBox="1"/>
          <p:nvPr/>
        </p:nvSpPr>
        <p:spPr>
          <a:xfrm>
            <a:off x="161235" y="4064440"/>
            <a:ext cx="2494502" cy="1477328"/>
          </a:xfrm>
          <a:prstGeom prst="rect">
            <a:avLst/>
          </a:prstGeom>
          <a:noFill/>
        </p:spPr>
        <p:txBody>
          <a:bodyPr wrap="square" rtlCol="0">
            <a:spAutoFit/>
          </a:bodyPr>
          <a:lstStyle/>
          <a:p>
            <a:pPr algn="just"/>
            <a:r>
              <a:rPr lang="en-GB" u="sng" dirty="0">
                <a:solidFill>
                  <a:srgbClr val="FF0000"/>
                </a:solidFill>
              </a:rPr>
              <a:t>Paths of influence</a:t>
            </a:r>
          </a:p>
          <a:p>
            <a:pPr algn="just"/>
            <a:r>
              <a:rPr lang="en-GB" dirty="0">
                <a:solidFill>
                  <a:srgbClr val="FF0000"/>
                </a:solidFill>
              </a:rPr>
              <a:t>Pass only gradients that have a positive influence. Keep only the positive influence</a:t>
            </a:r>
          </a:p>
        </p:txBody>
      </p:sp>
    </p:spTree>
    <p:extLst>
      <p:ext uri="{BB962C8B-B14F-4D97-AF65-F5344CB8AC3E}">
        <p14:creationId xmlns:p14="http://schemas.microsoft.com/office/powerpoint/2010/main" val="170344667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0736" y="0"/>
            <a:ext cx="10515600" cy="1325563"/>
          </a:xfrm>
        </p:spPr>
        <p:txBody>
          <a:bodyPr/>
          <a:lstStyle/>
          <a:p>
            <a:r>
              <a:rPr lang="en-GB" dirty="0"/>
              <a:t>Activation maps</a:t>
            </a:r>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4358" y="910519"/>
            <a:ext cx="8354170" cy="5578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516836" y="6488668"/>
            <a:ext cx="11489634" cy="369332"/>
          </a:xfrm>
          <a:prstGeom prst="rect">
            <a:avLst/>
          </a:prstGeom>
        </p:spPr>
        <p:txBody>
          <a:bodyPr wrap="square">
            <a:spAutoFit/>
          </a:bodyPr>
          <a:lstStyle/>
          <a:p>
            <a:r>
              <a:rPr lang="en-GB" dirty="0"/>
              <a:t>Visualization of patterns learned by the layer conv6 (top) and layer conv9 (bottom) of the network trained on </a:t>
            </a:r>
            <a:r>
              <a:rPr lang="en-GB" dirty="0" err="1"/>
              <a:t>ImageNet</a:t>
            </a:r>
            <a:r>
              <a:rPr lang="en-GB" dirty="0"/>
              <a:t>.</a:t>
            </a:r>
          </a:p>
        </p:txBody>
      </p:sp>
    </p:spTree>
    <p:extLst>
      <p:ext uri="{BB962C8B-B14F-4D97-AF65-F5344CB8AC3E}">
        <p14:creationId xmlns:p14="http://schemas.microsoft.com/office/powerpoint/2010/main" val="338634039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Saliency maps – visualize the data gradient</a:t>
            </a:r>
            <a:br>
              <a:rPr lang="en-GB" dirty="0"/>
            </a:br>
            <a:r>
              <a:rPr lang="en-GB" sz="2400" dirty="0"/>
              <a:t>Important image pixels</a:t>
            </a:r>
          </a:p>
        </p:txBody>
      </p:sp>
      <p:sp>
        <p:nvSpPr>
          <p:cNvPr id="3" name="Content Placeholder 2"/>
          <p:cNvSpPr>
            <a:spLocks noGrp="1"/>
          </p:cNvSpPr>
          <p:nvPr>
            <p:ph idx="1"/>
          </p:nvPr>
        </p:nvSpPr>
        <p:spPr/>
        <p:txBody>
          <a:bodyPr/>
          <a:lstStyle/>
          <a:p>
            <a:r>
              <a:rPr lang="en-GB" dirty="0"/>
              <a:t>Heat map of the gradients</a:t>
            </a:r>
          </a:p>
          <a:p>
            <a:r>
              <a:rPr lang="en-GB" dirty="0"/>
              <a:t>Compute gradient of the (un-normalized) class score with respect to image pixels and then take absolute value and max over RGB channels</a:t>
            </a:r>
          </a:p>
          <a:p>
            <a:r>
              <a:rPr lang="en-GB" dirty="0"/>
              <a:t>Strength of influence of each pixel on the class score</a:t>
            </a:r>
          </a:p>
        </p:txBody>
      </p:sp>
      <p:sp>
        <p:nvSpPr>
          <p:cNvPr id="4" name="Rectangle 3"/>
          <p:cNvSpPr/>
          <p:nvPr/>
        </p:nvSpPr>
        <p:spPr>
          <a:xfrm>
            <a:off x="369709" y="6265830"/>
            <a:ext cx="2468625" cy="276999"/>
          </a:xfrm>
          <a:prstGeom prst="rect">
            <a:avLst/>
          </a:prstGeom>
        </p:spPr>
        <p:txBody>
          <a:bodyPr wrap="none">
            <a:spAutoFit/>
          </a:bodyPr>
          <a:lstStyle/>
          <a:p>
            <a:r>
              <a:rPr lang="en-GB" sz="1200" dirty="0">
                <a:hlinkClick r:id="rId2"/>
              </a:rPr>
              <a:t>https://arxiv.org/pdf/1312.6034.pdf</a:t>
            </a:r>
            <a:r>
              <a:rPr lang="en-GB" sz="1200" dirty="0"/>
              <a:t> </a:t>
            </a:r>
          </a:p>
        </p:txBody>
      </p:sp>
    </p:spTree>
    <p:extLst>
      <p:ext uri="{BB962C8B-B14F-4D97-AF65-F5344CB8AC3E}">
        <p14:creationId xmlns:p14="http://schemas.microsoft.com/office/powerpoint/2010/main" val="324810300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Saliency maps – visualize the data gradient</a:t>
            </a:r>
            <a:br>
              <a:rPr lang="en-GB" dirty="0"/>
            </a:br>
            <a:r>
              <a:rPr lang="en-GB" sz="2400" dirty="0"/>
              <a:t>Important image pixels</a:t>
            </a:r>
          </a:p>
        </p:txBody>
      </p:sp>
      <p:sp>
        <p:nvSpPr>
          <p:cNvPr id="3" name="Content Placeholder 2"/>
          <p:cNvSpPr>
            <a:spLocks noGrp="1"/>
          </p:cNvSpPr>
          <p:nvPr>
            <p:ph idx="1"/>
          </p:nvPr>
        </p:nvSpPr>
        <p:spPr/>
        <p:txBody>
          <a:bodyPr/>
          <a:lstStyle/>
          <a:p>
            <a:endParaRPr lang="en-GB" dirty="0"/>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1137" y="2426592"/>
            <a:ext cx="7448550" cy="345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369709" y="6265830"/>
            <a:ext cx="2468625" cy="276999"/>
          </a:xfrm>
          <a:prstGeom prst="rect">
            <a:avLst/>
          </a:prstGeom>
        </p:spPr>
        <p:txBody>
          <a:bodyPr wrap="none">
            <a:spAutoFit/>
          </a:bodyPr>
          <a:lstStyle/>
          <a:p>
            <a:r>
              <a:rPr lang="en-GB" sz="1200" dirty="0">
                <a:hlinkClick r:id="rId3"/>
              </a:rPr>
              <a:t>https://arxiv.org/pdf/1312.6034.pdf</a:t>
            </a:r>
            <a:r>
              <a:rPr lang="en-GB" sz="1200" dirty="0"/>
              <a:t> </a:t>
            </a:r>
          </a:p>
        </p:txBody>
      </p:sp>
    </p:spTree>
    <p:extLst>
      <p:ext uri="{BB962C8B-B14F-4D97-AF65-F5344CB8AC3E}">
        <p14:creationId xmlns:p14="http://schemas.microsoft.com/office/powerpoint/2010/main" val="193400622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Guided image segmentation</a:t>
            </a:r>
          </a:p>
        </p:txBody>
      </p:sp>
      <p:sp>
        <p:nvSpPr>
          <p:cNvPr id="3" name="Content Placeholder 2"/>
          <p:cNvSpPr>
            <a:spLocks noGrp="1"/>
          </p:cNvSpPr>
          <p:nvPr>
            <p:ph idx="1"/>
          </p:nvPr>
        </p:nvSpPr>
        <p:spPr/>
        <p:txBody>
          <a:bodyPr/>
          <a:lstStyle/>
          <a:p>
            <a:endParaRPr lang="en-GB"/>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8707" y="1266121"/>
            <a:ext cx="7686675" cy="534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369708" y="6420434"/>
            <a:ext cx="2468625" cy="276999"/>
          </a:xfrm>
          <a:prstGeom prst="rect">
            <a:avLst/>
          </a:prstGeom>
        </p:spPr>
        <p:txBody>
          <a:bodyPr wrap="none">
            <a:spAutoFit/>
          </a:bodyPr>
          <a:lstStyle/>
          <a:p>
            <a:r>
              <a:rPr lang="en-GB" sz="1200" dirty="0">
                <a:hlinkClick r:id="rId3"/>
              </a:rPr>
              <a:t>https://arxiv.org/pdf/1312.6034.pdf</a:t>
            </a:r>
            <a:r>
              <a:rPr lang="en-GB" sz="1200" dirty="0"/>
              <a:t> </a:t>
            </a:r>
          </a:p>
        </p:txBody>
      </p:sp>
    </p:spTree>
    <p:extLst>
      <p:ext uri="{BB962C8B-B14F-4D97-AF65-F5344CB8AC3E}">
        <p14:creationId xmlns:p14="http://schemas.microsoft.com/office/powerpoint/2010/main" val="1135645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Faster RCNN</a:t>
            </a:r>
          </a:p>
        </p:txBody>
      </p:sp>
      <p:sp>
        <p:nvSpPr>
          <p:cNvPr id="3" name="Content Placeholder 2"/>
          <p:cNvSpPr>
            <a:spLocks noGrp="1"/>
          </p:cNvSpPr>
          <p:nvPr>
            <p:ph idx="1"/>
          </p:nvPr>
        </p:nvSpPr>
        <p:spPr/>
        <p:txBody>
          <a:bodyPr/>
          <a:lstStyle/>
          <a:p>
            <a:r>
              <a:rPr lang="en-GB" dirty="0"/>
              <a:t>Multi-loss training</a:t>
            </a:r>
          </a:p>
          <a:p>
            <a:pPr lvl="1"/>
            <a:r>
              <a:rPr lang="en-GB" dirty="0"/>
              <a:t>Region proposal network: </a:t>
            </a:r>
            <a:r>
              <a:rPr lang="en-GB" dirty="0" err="1"/>
              <a:t>objectness</a:t>
            </a:r>
            <a:r>
              <a:rPr lang="en-GB" dirty="0"/>
              <a:t> classification</a:t>
            </a:r>
          </a:p>
          <a:p>
            <a:pPr lvl="1"/>
            <a:r>
              <a:rPr lang="en-GB" dirty="0"/>
              <a:t>Region proposal network: </a:t>
            </a:r>
            <a:r>
              <a:rPr lang="en-GB" dirty="0" err="1"/>
              <a:t>bbox</a:t>
            </a:r>
            <a:r>
              <a:rPr lang="en-GB" dirty="0"/>
              <a:t> coordinates</a:t>
            </a:r>
          </a:p>
          <a:p>
            <a:pPr lvl="1"/>
            <a:r>
              <a:rPr lang="en-GB" dirty="0"/>
              <a:t>Final classification score</a:t>
            </a:r>
          </a:p>
          <a:p>
            <a:pPr lvl="1"/>
            <a:r>
              <a:rPr lang="en-GB" dirty="0"/>
              <a:t>Final </a:t>
            </a:r>
            <a:r>
              <a:rPr lang="en-GB" dirty="0" err="1"/>
              <a:t>bbox</a:t>
            </a:r>
            <a:r>
              <a:rPr lang="en-GB" dirty="0"/>
              <a:t> coordinates</a:t>
            </a:r>
          </a:p>
          <a:p>
            <a:pPr lvl="1"/>
            <a:endParaRPr lang="en-GB"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3902" y="2929184"/>
            <a:ext cx="4385388" cy="3687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1421970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Optimize the image</a:t>
            </a:r>
          </a:p>
        </p:txBody>
      </p:sp>
      <p:sp>
        <p:nvSpPr>
          <p:cNvPr id="3" name="Content Placeholder 2"/>
          <p:cNvSpPr>
            <a:spLocks noGrp="1"/>
          </p:cNvSpPr>
          <p:nvPr>
            <p:ph idx="1"/>
          </p:nvPr>
        </p:nvSpPr>
        <p:spPr/>
        <p:txBody>
          <a:bodyPr/>
          <a:lstStyle/>
          <a:p>
            <a:r>
              <a:rPr lang="en-GB" dirty="0"/>
              <a:t>Keep the parameters of the network fixed and optimize the input image for some class score</a:t>
            </a:r>
          </a:p>
        </p:txBody>
      </p:sp>
      <p:pic>
        <p:nvPicPr>
          <p:cNvPr id="4" name="Picture 2" descr="AlexNet: A Brief Review. AlexNet is a Convolutional Neural… | by Benjamin  Akera | Makerere AI Lab | Medium"/>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15694" y="2755368"/>
            <a:ext cx="6611914" cy="171109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288111" y="3426248"/>
            <a:ext cx="1225528" cy="369332"/>
          </a:xfrm>
          <a:prstGeom prst="rect">
            <a:avLst/>
          </a:prstGeom>
          <a:noFill/>
        </p:spPr>
        <p:txBody>
          <a:bodyPr wrap="none" rtlCol="0">
            <a:spAutoFit/>
          </a:bodyPr>
          <a:lstStyle/>
          <a:p>
            <a:r>
              <a:rPr lang="en-GB" dirty="0"/>
              <a:t>Zero image</a:t>
            </a:r>
          </a:p>
        </p:txBody>
      </p:sp>
      <p:cxnSp>
        <p:nvCxnSpPr>
          <p:cNvPr id="7" name="Straight Arrow Connector 6"/>
          <p:cNvCxnSpPr/>
          <p:nvPr/>
        </p:nvCxnSpPr>
        <p:spPr>
          <a:xfrm>
            <a:off x="2441051" y="3610914"/>
            <a:ext cx="580445"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8" name="TextBox 7"/>
          <p:cNvSpPr txBox="1"/>
          <p:nvPr/>
        </p:nvSpPr>
        <p:spPr>
          <a:xfrm>
            <a:off x="647912" y="4691270"/>
            <a:ext cx="10938828" cy="1754326"/>
          </a:xfrm>
          <a:prstGeom prst="rect">
            <a:avLst/>
          </a:prstGeom>
          <a:noFill/>
        </p:spPr>
        <p:txBody>
          <a:bodyPr wrap="none" rtlCol="0">
            <a:spAutoFit/>
          </a:bodyPr>
          <a:lstStyle/>
          <a:p>
            <a:r>
              <a:rPr lang="en-GB" dirty="0">
                <a:solidFill>
                  <a:schemeClr val="accent1"/>
                </a:solidFill>
              </a:rPr>
              <a:t>Forward pass</a:t>
            </a:r>
          </a:p>
          <a:p>
            <a:r>
              <a:rPr lang="en-GB" dirty="0">
                <a:solidFill>
                  <a:schemeClr val="accent1"/>
                </a:solidFill>
              </a:rPr>
              <a:t>Set the gradient of the scores vector to be all zeros except for the class of interest and then back-prop to the image</a:t>
            </a:r>
          </a:p>
          <a:p>
            <a:r>
              <a:rPr lang="en-GB" dirty="0">
                <a:solidFill>
                  <a:schemeClr val="accent1"/>
                </a:solidFill>
              </a:rPr>
              <a:t>[0, 0, …., 0, 1, …, 0]</a:t>
            </a:r>
          </a:p>
          <a:p>
            <a:r>
              <a:rPr lang="en-GB">
                <a:solidFill>
                  <a:schemeClr val="accent1"/>
                </a:solidFill>
              </a:rPr>
              <a:t>Small </a:t>
            </a:r>
            <a:r>
              <a:rPr lang="en-GB" dirty="0">
                <a:solidFill>
                  <a:schemeClr val="accent1"/>
                </a:solidFill>
              </a:rPr>
              <a:t>i</a:t>
            </a:r>
            <a:r>
              <a:rPr lang="en-GB">
                <a:solidFill>
                  <a:schemeClr val="accent1"/>
                </a:solidFill>
              </a:rPr>
              <a:t>mage </a:t>
            </a:r>
            <a:r>
              <a:rPr lang="en-GB" dirty="0">
                <a:solidFill>
                  <a:schemeClr val="accent1"/>
                </a:solidFill>
              </a:rPr>
              <a:t>update</a:t>
            </a:r>
          </a:p>
          <a:p>
            <a:r>
              <a:rPr lang="en-GB" dirty="0">
                <a:solidFill>
                  <a:schemeClr val="accent1"/>
                </a:solidFill>
              </a:rPr>
              <a:t>Forward image to the networks</a:t>
            </a:r>
          </a:p>
          <a:p>
            <a:r>
              <a:rPr lang="en-GB" b="1" dirty="0">
                <a:solidFill>
                  <a:schemeClr val="accent1"/>
                </a:solidFill>
              </a:rPr>
              <a:t>repeat</a:t>
            </a:r>
          </a:p>
        </p:txBody>
      </p:sp>
      <p:pic>
        <p:nvPicPr>
          <p:cNvPr id="2253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8381" y="5568433"/>
            <a:ext cx="8096985" cy="1079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0166424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Optimize the image</a:t>
            </a:r>
          </a:p>
        </p:txBody>
      </p:sp>
      <p:sp>
        <p:nvSpPr>
          <p:cNvPr id="3" name="Content Placeholder 2"/>
          <p:cNvSpPr>
            <a:spLocks noGrp="1"/>
          </p:cNvSpPr>
          <p:nvPr>
            <p:ph idx="1"/>
          </p:nvPr>
        </p:nvSpPr>
        <p:spPr/>
        <p:txBody>
          <a:bodyPr/>
          <a:lstStyle/>
          <a:p>
            <a:endParaRPr lang="en-GB"/>
          </a:p>
        </p:txBody>
      </p:sp>
      <p:sp>
        <p:nvSpPr>
          <p:cNvPr id="4" name="Rectangle 3"/>
          <p:cNvSpPr/>
          <p:nvPr/>
        </p:nvSpPr>
        <p:spPr>
          <a:xfrm>
            <a:off x="568491" y="6281733"/>
            <a:ext cx="3617785" cy="369332"/>
          </a:xfrm>
          <a:prstGeom prst="rect">
            <a:avLst/>
          </a:prstGeom>
        </p:spPr>
        <p:txBody>
          <a:bodyPr wrap="none">
            <a:spAutoFit/>
          </a:bodyPr>
          <a:lstStyle/>
          <a:p>
            <a:r>
              <a:rPr lang="en-GB" dirty="0">
                <a:hlinkClick r:id="rId2"/>
              </a:rPr>
              <a:t>https://arxiv.org/pdf/1312.6034.pdf</a:t>
            </a:r>
            <a:r>
              <a:rPr lang="en-GB" dirty="0"/>
              <a:t> </a:t>
            </a: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2700" y="1392886"/>
            <a:ext cx="7086600" cy="4819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0481942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Optimize the image</a:t>
            </a:r>
          </a:p>
        </p:txBody>
      </p:sp>
      <p:sp>
        <p:nvSpPr>
          <p:cNvPr id="3" name="Content Placeholder 2"/>
          <p:cNvSpPr>
            <a:spLocks noGrp="1"/>
          </p:cNvSpPr>
          <p:nvPr>
            <p:ph idx="1"/>
          </p:nvPr>
        </p:nvSpPr>
        <p:spPr/>
        <p:txBody>
          <a:bodyPr/>
          <a:lstStyle/>
          <a:p>
            <a:endParaRPr lang="en-GB"/>
          </a:p>
        </p:txBody>
      </p:sp>
      <p:sp>
        <p:nvSpPr>
          <p:cNvPr id="4" name="Rectangle 3"/>
          <p:cNvSpPr/>
          <p:nvPr/>
        </p:nvSpPr>
        <p:spPr>
          <a:xfrm>
            <a:off x="568491" y="6281733"/>
            <a:ext cx="3617785" cy="369332"/>
          </a:xfrm>
          <a:prstGeom prst="rect">
            <a:avLst/>
          </a:prstGeom>
        </p:spPr>
        <p:txBody>
          <a:bodyPr wrap="none">
            <a:spAutoFit/>
          </a:bodyPr>
          <a:lstStyle/>
          <a:p>
            <a:r>
              <a:rPr lang="en-GB" dirty="0">
                <a:hlinkClick r:id="rId2"/>
              </a:rPr>
              <a:t>https://arxiv.org/pdf/1312.6034.pdf</a:t>
            </a:r>
            <a:r>
              <a:rPr lang="en-GB" dirty="0"/>
              <a:t> </a:t>
            </a:r>
          </a:p>
        </p:txBody>
      </p:sp>
      <p:pic>
        <p:nvPicPr>
          <p:cNvPr id="2150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0825" y="1538992"/>
            <a:ext cx="6610350" cy="4591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5042530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Deep Dream</a:t>
            </a:r>
            <a:endParaRPr lang="en-GB" dirty="0"/>
          </a:p>
        </p:txBody>
      </p:sp>
      <p:sp>
        <p:nvSpPr>
          <p:cNvPr id="3" name="Content Placeholder 2"/>
          <p:cNvSpPr>
            <a:spLocks noGrp="1"/>
          </p:cNvSpPr>
          <p:nvPr>
            <p:ph idx="1"/>
          </p:nvPr>
        </p:nvSpPr>
        <p:spPr/>
        <p:txBody>
          <a:bodyPr/>
          <a:lstStyle/>
          <a:p>
            <a:r>
              <a:rPr lang="en-GB" dirty="0"/>
              <a:t>“Dream” at a given layer of the network (after the </a:t>
            </a:r>
            <a:r>
              <a:rPr lang="en-GB" dirty="0" err="1"/>
              <a:t>ReLu</a:t>
            </a:r>
            <a:r>
              <a:rPr lang="en-GB" dirty="0"/>
              <a:t> units)</a:t>
            </a:r>
          </a:p>
          <a:p>
            <a:pPr lvl="1"/>
            <a:r>
              <a:rPr lang="en-GB" dirty="0"/>
              <a:t>Forward pass to the give image</a:t>
            </a:r>
          </a:p>
          <a:p>
            <a:pPr lvl="1"/>
            <a:r>
              <a:rPr lang="en-GB" dirty="0"/>
              <a:t>Set the gradients to be equal to the activation</a:t>
            </a:r>
          </a:p>
          <a:p>
            <a:pPr lvl="1"/>
            <a:r>
              <a:rPr lang="en-GB" dirty="0" err="1"/>
              <a:t>Backprop</a:t>
            </a:r>
            <a:r>
              <a:rPr lang="en-GB" dirty="0"/>
              <a:t> to the image</a:t>
            </a:r>
          </a:p>
          <a:p>
            <a:endParaRPr lang="en-GB" dirty="0"/>
          </a:p>
          <a:p>
            <a:r>
              <a:rPr lang="en-GB" dirty="0"/>
              <a:t>Modify the image such that it amplifies the activations at any given layer </a:t>
            </a:r>
          </a:p>
          <a:p>
            <a:pPr marL="0" indent="0">
              <a:buNone/>
            </a:pPr>
            <a:endParaRPr lang="en-GB" dirty="0"/>
          </a:p>
          <a:p>
            <a:pPr marL="0" indent="0">
              <a:buNone/>
            </a:pPr>
            <a:r>
              <a:rPr lang="en-GB" dirty="0">
                <a:hlinkClick r:id="rId2"/>
              </a:rPr>
              <a:t>https://github.com/google/deepdream/blob/master/dream.ipynb</a:t>
            </a:r>
            <a:r>
              <a:rPr lang="en-GB" dirty="0"/>
              <a:t> </a:t>
            </a:r>
          </a:p>
        </p:txBody>
      </p:sp>
    </p:spTree>
    <p:extLst>
      <p:ext uri="{BB962C8B-B14F-4D97-AF65-F5344CB8AC3E}">
        <p14:creationId xmlns:p14="http://schemas.microsoft.com/office/powerpoint/2010/main" val="398856459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Deep Dream</a:t>
            </a:r>
            <a:endParaRPr lang="en-GB" dirty="0"/>
          </a:p>
        </p:txBody>
      </p:sp>
      <p:sp>
        <p:nvSpPr>
          <p:cNvPr id="3" name="Content Placeholder 2"/>
          <p:cNvSpPr>
            <a:spLocks noGrp="1"/>
          </p:cNvSpPr>
          <p:nvPr>
            <p:ph idx="1"/>
          </p:nvPr>
        </p:nvSpPr>
        <p:spPr>
          <a:xfrm>
            <a:off x="1089329" y="1468016"/>
            <a:ext cx="8539700" cy="814008"/>
          </a:xfrm>
        </p:spPr>
        <p:txBody>
          <a:bodyPr>
            <a:normAutofit/>
          </a:bodyPr>
          <a:lstStyle/>
          <a:p>
            <a:pPr marL="0" indent="0">
              <a:buNone/>
            </a:pPr>
            <a:r>
              <a:rPr lang="en-GB" sz="2400" dirty="0"/>
              <a:t>Whatever was activates gets boosted</a:t>
            </a:r>
          </a:p>
        </p:txBody>
      </p:sp>
      <p:pic>
        <p:nvPicPr>
          <p:cNvPr id="235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214" y="2044255"/>
            <a:ext cx="7747220" cy="4600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a:extLst>
              <a:ext uri="{FF2B5EF4-FFF2-40B4-BE49-F238E27FC236}">
                <a16:creationId xmlns:a16="http://schemas.microsoft.com/office/drawing/2014/main" id="{5E27F07B-9F54-ADA8-9ED3-39D7712EF025}"/>
              </a:ext>
            </a:extLst>
          </p:cNvPr>
          <p:cNvPicPr>
            <a:picLocks noChangeAspect="1"/>
          </p:cNvPicPr>
          <p:nvPr/>
        </p:nvPicPr>
        <p:blipFill>
          <a:blip r:embed="rId3"/>
          <a:stretch>
            <a:fillRect/>
          </a:stretch>
        </p:blipFill>
        <p:spPr>
          <a:xfrm>
            <a:off x="200565" y="3254440"/>
            <a:ext cx="3773161" cy="2135544"/>
          </a:xfrm>
          <a:prstGeom prst="rect">
            <a:avLst/>
          </a:prstGeom>
        </p:spPr>
      </p:pic>
    </p:spTree>
    <p:extLst>
      <p:ext uri="{BB962C8B-B14F-4D97-AF65-F5344CB8AC3E}">
        <p14:creationId xmlns:p14="http://schemas.microsoft.com/office/powerpoint/2010/main" val="154198216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7536-0FA2-3964-6537-154210784C81}"/>
              </a:ext>
            </a:extLst>
          </p:cNvPr>
          <p:cNvSpPr>
            <a:spLocks noGrp="1"/>
          </p:cNvSpPr>
          <p:nvPr>
            <p:ph type="title"/>
          </p:nvPr>
        </p:nvSpPr>
        <p:spPr/>
        <p:txBody>
          <a:bodyPr/>
          <a:lstStyle/>
          <a:p>
            <a:r>
              <a:rPr lang="en-US"/>
              <a:t>Deep Dream</a:t>
            </a:r>
          </a:p>
        </p:txBody>
      </p:sp>
      <p:pic>
        <p:nvPicPr>
          <p:cNvPr id="5" name="Picture 4">
            <a:extLst>
              <a:ext uri="{FF2B5EF4-FFF2-40B4-BE49-F238E27FC236}">
                <a16:creationId xmlns:a16="http://schemas.microsoft.com/office/drawing/2014/main" id="{8DF5E2BF-9039-5267-082F-73E26DE154AA}"/>
              </a:ext>
            </a:extLst>
          </p:cNvPr>
          <p:cNvPicPr>
            <a:picLocks noChangeAspect="1"/>
          </p:cNvPicPr>
          <p:nvPr/>
        </p:nvPicPr>
        <p:blipFill>
          <a:blip r:embed="rId2"/>
          <a:stretch>
            <a:fillRect/>
          </a:stretch>
        </p:blipFill>
        <p:spPr>
          <a:xfrm>
            <a:off x="1507081" y="1418897"/>
            <a:ext cx="9177838" cy="5242554"/>
          </a:xfrm>
          <a:prstGeom prst="rect">
            <a:avLst/>
          </a:prstGeom>
        </p:spPr>
      </p:pic>
    </p:spTree>
    <p:extLst>
      <p:ext uri="{BB962C8B-B14F-4D97-AF65-F5344CB8AC3E}">
        <p14:creationId xmlns:p14="http://schemas.microsoft.com/office/powerpoint/2010/main" val="332827653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Deep Dream</a:t>
            </a:r>
            <a:endParaRPr lang="en-GB" dirty="0"/>
          </a:p>
        </p:txBody>
      </p:sp>
      <p:pic>
        <p:nvPicPr>
          <p:cNvPr id="16395" name="Picture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4278" y="1380573"/>
            <a:ext cx="10471150" cy="5289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8616243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10834-5AD3-CF0D-6037-A99846314478}"/>
              </a:ext>
            </a:extLst>
          </p:cNvPr>
          <p:cNvSpPr>
            <a:spLocks noGrp="1"/>
          </p:cNvSpPr>
          <p:nvPr>
            <p:ph type="title"/>
          </p:nvPr>
        </p:nvSpPr>
        <p:spPr/>
        <p:txBody>
          <a:bodyPr/>
          <a:lstStyle/>
          <a:p>
            <a:r>
              <a:rPr lang="en-US"/>
              <a:t>Deep Dream</a:t>
            </a:r>
          </a:p>
        </p:txBody>
      </p:sp>
      <p:pic>
        <p:nvPicPr>
          <p:cNvPr id="5" name="Picture 4">
            <a:extLst>
              <a:ext uri="{FF2B5EF4-FFF2-40B4-BE49-F238E27FC236}">
                <a16:creationId xmlns:a16="http://schemas.microsoft.com/office/drawing/2014/main" id="{2DBD3FF9-0358-263E-9B74-90E26C0D4A3E}"/>
              </a:ext>
            </a:extLst>
          </p:cNvPr>
          <p:cNvPicPr>
            <a:picLocks noChangeAspect="1"/>
          </p:cNvPicPr>
          <p:nvPr/>
        </p:nvPicPr>
        <p:blipFill>
          <a:blip r:embed="rId2"/>
          <a:stretch>
            <a:fillRect/>
          </a:stretch>
        </p:blipFill>
        <p:spPr>
          <a:xfrm>
            <a:off x="1356592" y="1499158"/>
            <a:ext cx="9478816" cy="4993717"/>
          </a:xfrm>
          <a:prstGeom prst="rect">
            <a:avLst/>
          </a:prstGeom>
        </p:spPr>
      </p:pic>
    </p:spTree>
    <p:extLst>
      <p:ext uri="{BB962C8B-B14F-4D97-AF65-F5344CB8AC3E}">
        <p14:creationId xmlns:p14="http://schemas.microsoft.com/office/powerpoint/2010/main" val="2026741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GB" dirty="0"/>
              <a:t>Faster RCNN </a:t>
            </a:r>
            <a:br>
              <a:rPr lang="en-GB" dirty="0"/>
            </a:br>
            <a:r>
              <a:rPr lang="en-GB" sz="2200" dirty="0"/>
              <a:t>Loss</a:t>
            </a:r>
          </a:p>
        </p:txBody>
      </p:sp>
      <p:pic>
        <p:nvPicPr>
          <p:cNvPr id="1433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9537" y="1124745"/>
            <a:ext cx="5343525" cy="5133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4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72933" y="1480042"/>
            <a:ext cx="3229372" cy="9519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41"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74335" y="2570009"/>
            <a:ext cx="3138170" cy="11320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7752184" y="3933056"/>
            <a:ext cx="2081980" cy="923330"/>
          </a:xfrm>
          <a:prstGeom prst="rect">
            <a:avLst/>
          </a:prstGeom>
          <a:noFill/>
        </p:spPr>
        <p:txBody>
          <a:bodyPr wrap="none" rtlCol="0">
            <a:spAutoFit/>
          </a:bodyPr>
          <a:lstStyle/>
          <a:p>
            <a:r>
              <a:rPr lang="en-GB" dirty="0"/>
              <a:t>t* - ground truth</a:t>
            </a:r>
          </a:p>
          <a:p>
            <a:r>
              <a:rPr lang="en-GB" dirty="0"/>
              <a:t>t –prediction</a:t>
            </a:r>
          </a:p>
          <a:p>
            <a:r>
              <a:rPr lang="en-GB" dirty="0"/>
              <a:t>h</a:t>
            </a:r>
            <a:r>
              <a:rPr lang="en-GB" baseline="-25000" dirty="0"/>
              <a:t>a</a:t>
            </a:r>
            <a:r>
              <a:rPr lang="en-GB" dirty="0"/>
              <a:t> , </a:t>
            </a:r>
            <a:r>
              <a:rPr lang="en-GB" dirty="0" err="1"/>
              <a:t>w</a:t>
            </a:r>
            <a:r>
              <a:rPr lang="en-GB" baseline="-25000" dirty="0" err="1"/>
              <a:t>a</a:t>
            </a:r>
            <a:r>
              <a:rPr lang="en-GB" baseline="-25000" dirty="0"/>
              <a:t> </a:t>
            </a:r>
            <a:r>
              <a:rPr lang="en-GB" dirty="0"/>
              <a:t>– anchor box </a:t>
            </a:r>
          </a:p>
        </p:txBody>
      </p:sp>
      <p:sp>
        <p:nvSpPr>
          <p:cNvPr id="5" name="Rectangle 4"/>
          <p:cNvSpPr/>
          <p:nvPr/>
        </p:nvSpPr>
        <p:spPr>
          <a:xfrm>
            <a:off x="7374335" y="5157192"/>
            <a:ext cx="3138170" cy="923330"/>
          </a:xfrm>
          <a:prstGeom prst="rect">
            <a:avLst/>
          </a:prstGeom>
        </p:spPr>
        <p:txBody>
          <a:bodyPr wrap="square">
            <a:spAutoFit/>
          </a:bodyPr>
          <a:lstStyle/>
          <a:p>
            <a:r>
              <a:rPr lang="en-GB" dirty="0"/>
              <a:t>bounding-box regression from an anchor box to a nearby ground-truth box.</a:t>
            </a:r>
          </a:p>
        </p:txBody>
      </p:sp>
    </p:spTree>
    <p:extLst>
      <p:ext uri="{BB962C8B-B14F-4D97-AF65-F5344CB8AC3E}">
        <p14:creationId xmlns:p14="http://schemas.microsoft.com/office/powerpoint/2010/main" val="30904982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3EBF59EB4D2924581C40B3094EF518B" ma:contentTypeVersion="4" ma:contentTypeDescription="Create a new document." ma:contentTypeScope="" ma:versionID="bef87cd28674b57dc98e9eed4d8ea314">
  <xsd:schema xmlns:xsd="http://www.w3.org/2001/XMLSchema" xmlns:xs="http://www.w3.org/2001/XMLSchema" xmlns:p="http://schemas.microsoft.com/office/2006/metadata/properties" xmlns:ns2="16638b3b-f58c-4310-89a4-424100c27dbc" targetNamespace="http://schemas.microsoft.com/office/2006/metadata/properties" ma:root="true" ma:fieldsID="47ac6d4800322f9a1cc9a270c2fd56dd" ns2:_="">
    <xsd:import namespace="16638b3b-f58c-4310-89a4-424100c27db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638b3b-f58c-4310-89a4-424100c27db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E12CB93-5138-485F-8B48-CAF2F5C18C4E}"/>
</file>

<file path=customXml/itemProps2.xml><?xml version="1.0" encoding="utf-8"?>
<ds:datastoreItem xmlns:ds="http://schemas.openxmlformats.org/officeDocument/2006/customXml" ds:itemID="{90DF18B8-1954-48A5-909D-531BF8C9B530}">
  <ds:schemaRefs>
    <ds:schemaRef ds:uri="http://schemas.microsoft.com/sharepoint/v3/contenttype/forms"/>
  </ds:schemaRefs>
</ds:datastoreItem>
</file>

<file path=customXml/itemProps3.xml><?xml version="1.0" encoding="utf-8"?>
<ds:datastoreItem xmlns:ds="http://schemas.openxmlformats.org/officeDocument/2006/customXml" ds:itemID="{D5528058-9474-48F3-A45B-67922FA64584}">
  <ds:schemaRefs>
    <ds:schemaRef ds:uri="http://schemas.microsoft.com/office/2006/metadata/properties"/>
    <ds:schemaRef ds:uri="http://schemas.microsoft.com/office/infopath/2007/PartnerControls"/>
    <ds:schemaRef ds:uri="91ca9128-19ad-4f09-823b-7161270bfe44"/>
    <ds:schemaRef ds:uri="f0a105fb-6ec1-46f4-b0d3-e2f65a418c3b"/>
  </ds:schemaRefs>
</ds:datastoreItem>
</file>

<file path=docProps/app.xml><?xml version="1.0" encoding="utf-8"?>
<Properties xmlns="http://schemas.openxmlformats.org/officeDocument/2006/extended-properties" xmlns:vt="http://schemas.openxmlformats.org/officeDocument/2006/docPropsVTypes">
  <TotalTime>2314</TotalTime>
  <Words>2394</Words>
  <Application>Microsoft Office PowerPoint</Application>
  <PresentationFormat>Widescreen</PresentationFormat>
  <Paragraphs>278</Paragraphs>
  <Slides>87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87</vt:i4>
      </vt:variant>
    </vt:vector>
  </HeadingPairs>
  <TitlesOfParts>
    <vt:vector size="96" baseType="lpstr">
      <vt:lpstr>-apple-system</vt:lpstr>
      <vt:lpstr>Arial</vt:lpstr>
      <vt:lpstr>Calibri</vt:lpstr>
      <vt:lpstr>Calibri Light</vt:lpstr>
      <vt:lpstr>Cambria Math</vt:lpstr>
      <vt:lpstr>Google Sans</vt:lpstr>
      <vt:lpstr>Helvetica Neue</vt:lpstr>
      <vt:lpstr>Times New Roman</vt:lpstr>
      <vt:lpstr>Office Theme</vt:lpstr>
      <vt:lpstr>Computer Vision and Deep Learning</vt:lpstr>
      <vt:lpstr>Fast RCNN</vt:lpstr>
      <vt:lpstr>Faster-RCNN</vt:lpstr>
      <vt:lpstr>Region proposal newtork</vt:lpstr>
      <vt:lpstr>Region proposal newtork</vt:lpstr>
      <vt:lpstr>Region proposal newtork</vt:lpstr>
      <vt:lpstr>Region proposal network</vt:lpstr>
      <vt:lpstr>Faster RCNN</vt:lpstr>
      <vt:lpstr>Faster RCNN  Loss</vt:lpstr>
      <vt:lpstr>PowerPoint Presentation</vt:lpstr>
      <vt:lpstr>PowerPoint Presentation</vt:lpstr>
      <vt:lpstr>One stage object detection</vt:lpstr>
      <vt:lpstr>PowerPoint Presentation</vt:lpstr>
      <vt:lpstr>Convolutional implementation of sliding windows</vt:lpstr>
      <vt:lpstr>Convolutional implementation of sliding windows</vt:lpstr>
      <vt:lpstr>Convolutional implementation of sliding windows</vt:lpstr>
      <vt:lpstr>YOLO You only look once</vt:lpstr>
      <vt:lpstr>YOLO Anchor boxes</vt:lpstr>
      <vt:lpstr>YOLO Example with two anchor boxes and 3 classes, S = 3</vt:lpstr>
      <vt:lpstr>PowerPoint Presentation</vt:lpstr>
      <vt:lpstr>PowerPoint Presentation</vt:lpstr>
      <vt:lpstr>PowerPoint Presentation</vt:lpstr>
      <vt:lpstr>YOLO Non maximum suppression </vt:lpstr>
      <vt:lpstr>YOLO Loss function</vt:lpstr>
      <vt:lpstr>YOLO – making predictions</vt:lpstr>
      <vt:lpstr>YOLO – making predictions</vt:lpstr>
      <vt:lpstr>YOLO – making predictions</vt:lpstr>
      <vt:lpstr>PowerPoint Presentation</vt:lpstr>
      <vt:lpstr>Instance segmentation</vt:lpstr>
      <vt:lpstr>Mask R-CNN</vt:lpstr>
      <vt:lpstr>ROI align</vt:lpstr>
      <vt:lpstr>PowerPoint Presentation</vt:lpstr>
      <vt:lpstr>Mask RCNN Beyond instance segmentation</vt:lpstr>
      <vt:lpstr>Mask RCNN Beyond instance segmentation</vt:lpstr>
      <vt:lpstr>Panoptic segmentation</vt:lpstr>
      <vt:lpstr>Panoptic segmentation</vt:lpstr>
      <vt:lpstr>Panoptic segmentation</vt:lpstr>
      <vt:lpstr>DETR: End-to-End Object Detection with Transformers</vt:lpstr>
      <vt:lpstr>DETR</vt:lpstr>
      <vt:lpstr>DETR</vt:lpstr>
      <vt:lpstr>DETR</vt:lpstr>
      <vt:lpstr>DETR</vt:lpstr>
      <vt:lpstr>DETR</vt:lpstr>
      <vt:lpstr>DETR</vt:lpstr>
      <vt:lpstr>DETR Object queries</vt:lpstr>
      <vt:lpstr>DETR</vt:lpstr>
      <vt:lpstr>DETR</vt:lpstr>
      <vt:lpstr>DETR</vt:lpstr>
      <vt:lpstr>DETR</vt:lpstr>
      <vt:lpstr>DETR</vt:lpstr>
      <vt:lpstr>Adversarial examples</vt:lpstr>
      <vt:lpstr>PowerPoint Presentation</vt:lpstr>
      <vt:lpstr>“Adversarial” examples for the human brain #thedress</vt:lpstr>
      <vt:lpstr>PowerPoint Presentation</vt:lpstr>
      <vt:lpstr>Adversarial examples</vt:lpstr>
      <vt:lpstr>Make everything an ostrich</vt:lpstr>
      <vt:lpstr>Classifying noise</vt:lpstr>
      <vt:lpstr>1-pixel attacks</vt:lpstr>
      <vt:lpstr>Adversarial patch Make everything a toaster</vt:lpstr>
      <vt:lpstr>Slight alterations in the physical world</vt:lpstr>
      <vt:lpstr>Adversarial examples occur not only for CNNs but also for handcrafted features</vt:lpstr>
      <vt:lpstr>Understanding what networks learn</vt:lpstr>
      <vt:lpstr>Saliency maps via image occlusions</vt:lpstr>
      <vt:lpstr>Saliency maps via image occlusions</vt:lpstr>
      <vt:lpstr>Filter visualization – 1st layer</vt:lpstr>
      <vt:lpstr>Filter visualization – 1st layer</vt:lpstr>
      <vt:lpstr>Filter visualization – deeper layers </vt:lpstr>
      <vt:lpstr>Last layer visualization</vt:lpstr>
      <vt:lpstr>Last layer visualization Image embedding</vt:lpstr>
      <vt:lpstr>Visualize the patch that maximally activates a neuron</vt:lpstr>
      <vt:lpstr>Activation maps</vt:lpstr>
      <vt:lpstr>Activation maps</vt:lpstr>
      <vt:lpstr>Activation maps</vt:lpstr>
      <vt:lpstr>Activation maps</vt:lpstr>
      <vt:lpstr>Activation maps</vt:lpstr>
      <vt:lpstr>Activation maps</vt:lpstr>
      <vt:lpstr>Saliency maps – visualize the data gradient Important image pixels</vt:lpstr>
      <vt:lpstr>Saliency maps – visualize the data gradient Important image pixels</vt:lpstr>
      <vt:lpstr>Guided image segmentation</vt:lpstr>
      <vt:lpstr>Optimize the image</vt:lpstr>
      <vt:lpstr>Optimize the image</vt:lpstr>
      <vt:lpstr>Optimize the image</vt:lpstr>
      <vt:lpstr>Deep Dream</vt:lpstr>
      <vt:lpstr>Deep Dream</vt:lpstr>
      <vt:lpstr>Deep Dream</vt:lpstr>
      <vt:lpstr>Deep Dream</vt:lpstr>
      <vt:lpstr>Deep Dream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borza_diana@yahoo.com</dc:creator>
  <cp:lastModifiedBy>Diana Borza</cp:lastModifiedBy>
  <cp:revision>209</cp:revision>
  <dcterms:created xsi:type="dcterms:W3CDTF">2020-12-16T09:24:24Z</dcterms:created>
  <dcterms:modified xsi:type="dcterms:W3CDTF">2023-12-20T12:30:31Z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0x01010073EBF59EB4D2924581C40B3094EF518B</vt:lpwstr>
  </property>
</Properties>
</file>

<file path=docProps/thumbnail.jpeg>
</file>